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97" r:id="rId3"/>
    <p:sldId id="609" r:id="rId4"/>
    <p:sldId id="696" r:id="rId5"/>
    <p:sldId id="698" r:id="rId6"/>
    <p:sldId id="702" r:id="rId7"/>
    <p:sldId id="686" r:id="rId8"/>
    <p:sldId id="687" r:id="rId9"/>
    <p:sldId id="688" r:id="rId10"/>
    <p:sldId id="694" r:id="rId11"/>
    <p:sldId id="695" r:id="rId12"/>
    <p:sldId id="693" r:id="rId13"/>
    <p:sldId id="699" r:id="rId14"/>
    <p:sldId id="700" r:id="rId15"/>
    <p:sldId id="701" r:id="rId16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FF00"/>
    <a:srgbClr val="72BFC5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 autoAdjust="0"/>
    <p:restoredTop sz="97117" autoAdjust="0"/>
  </p:normalViewPr>
  <p:slideViewPr>
    <p:cSldViewPr>
      <p:cViewPr>
        <p:scale>
          <a:sx n="70" d="100"/>
          <a:sy n="70" d="100"/>
        </p:scale>
        <p:origin x="-1410" y="-54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14228-7855-4AF0-BA70-4AA2F90F1E9C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A2A4-855A-4940-8F76-1D8DB62D40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4C71DD52-9588-4CC5-8231-F71D791F817F}" type="datetimeFigureOut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2089" tIns="46045" rIns="92089" bIns="4604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2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2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E484CF86-619A-492E-903E-C8AB93334F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4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CF86-619A-492E-903E-C8AB93334FB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pitchFamily="34" charset="-127"/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CF86-619A-492E-903E-C8AB93334FB9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79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CF86-619A-492E-903E-C8AB93334FB9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33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CF86-619A-492E-903E-C8AB93334FB9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42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4CF86-619A-492E-903E-C8AB93334FB9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59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10" descr="KAERI_영문조합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8" name="Picture 4" descr="SamPT-RDending0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 userDrawn="1"/>
        </p:nvSpPr>
        <p:spPr>
          <a:xfrm>
            <a:off x="1214414" y="5572140"/>
            <a:ext cx="7929586" cy="12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11" descr="SamPT-RDending0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5038" y="3252788"/>
            <a:ext cx="176053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SamPT-RDending04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90600"/>
            <a:ext cx="33083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E8FB6-FFD7-4B70-BDDA-087F515042B1}" type="datetime1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Gener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그림 7" descr="General.jpg"/>
          <p:cNvPicPr>
            <a:picLocks noChangeAspect="1"/>
          </p:cNvPicPr>
          <p:nvPr userDrawn="1"/>
        </p:nvPicPr>
        <p:blipFill>
          <a:blip r:embed="rId2" cstate="print"/>
          <a:srcRect l="23225" t="97778" r="31100" b="122"/>
          <a:stretch>
            <a:fillRect/>
          </a:stretch>
        </p:blipFill>
        <p:spPr>
          <a:xfrm>
            <a:off x="1763688" y="6629400"/>
            <a:ext cx="7380312" cy="22860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85832" y="6581775"/>
            <a:ext cx="405408" cy="365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9F6703B-11F9-487D-AB2E-0707E08487E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Gener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그림 7" descr="General.jpg"/>
          <p:cNvPicPr>
            <a:picLocks noChangeAspect="1"/>
          </p:cNvPicPr>
          <p:nvPr userDrawn="1"/>
        </p:nvPicPr>
        <p:blipFill>
          <a:blip r:embed="rId2" cstate="print"/>
          <a:srcRect l="23225" t="97778" r="31100" b="122"/>
          <a:stretch>
            <a:fillRect/>
          </a:stretch>
        </p:blipFill>
        <p:spPr>
          <a:xfrm>
            <a:off x="1763688" y="6629400"/>
            <a:ext cx="7380312" cy="228600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85832" y="6581775"/>
            <a:ext cx="405408" cy="365125"/>
          </a:xfrm>
        </p:spPr>
        <p:txBody>
          <a:bodyPr/>
          <a:lstStyle>
            <a:lvl1pPr algn="ctr"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9F6703B-11F9-487D-AB2E-0707E08487E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79713" y="6617156"/>
            <a:ext cx="6302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baseline="0" dirty="0" smtClean="0">
                <a:solidFill>
                  <a:srgbClr val="14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바닥글 개체 틀 4"/>
          <p:cNvSpPr txBox="1">
            <a:spLocks/>
          </p:cNvSpPr>
          <p:nvPr userDrawn="1"/>
        </p:nvSpPr>
        <p:spPr>
          <a:xfrm>
            <a:off x="1763688" y="6660195"/>
            <a:ext cx="5768280" cy="19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aseline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altLang="ko-KR" sz="1100" b="1" dirty="0" smtClean="0"/>
              <a:t>TRTR-2013</a:t>
            </a:r>
            <a:endParaRPr lang="ko-KR" altLang="en-US" sz="1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817A6-EE4A-4B5A-B1F3-4C1D6F0BE008}" type="datetime1">
              <a:rPr lang="ko-KR" altLang="en-US" smtClean="0"/>
              <a:pPr/>
              <a:t>2013-09-24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6703B-11F9-487D-AB2E-0707E08487E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68367" y="1261076"/>
            <a:ext cx="839016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</a:pP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CONCEPTUAL STUDY OF </a:t>
            </a:r>
            <a:endPara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LOW-POWER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RESEARCH REACTOR </a:t>
            </a:r>
            <a:endParaRPr lang="en-US" altLang="ko-K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FOR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EDUCATION AND 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TRAINING</a:t>
            </a:r>
            <a:endParaRPr lang="en-US" altLang="ko-K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77833" y="4839543"/>
            <a:ext cx="742313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ko-KR" sz="2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H. KIM, C. Park, J. Park and B. Lee</a:t>
            </a:r>
          </a:p>
        </p:txBody>
      </p:sp>
      <p:pic>
        <p:nvPicPr>
          <p:cNvPr id="7" name="그림 6" descr="KAERI_영문조합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622" y="5747090"/>
            <a:ext cx="3158686" cy="872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60648"/>
            <a:ext cx="1515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TRTR-2013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261509"/>
            <a:ext cx="4061905" cy="405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572000" y="3786189"/>
          <a:ext cx="4429156" cy="257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1785950"/>
                <a:gridCol w="1785950"/>
              </a:tblGrid>
              <a:tr h="429195">
                <a:tc rowSpan="2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Tahoma" pitchFamily="34" charset="0"/>
                          <a:cs typeface="Tahoma" pitchFamily="34" charset="0"/>
                        </a:rPr>
                        <a:t>Keff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291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ARO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ARI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291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5gU/cc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1.06745 (0.00036)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0.86832 (0.00039)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291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6gU/cc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1.08671</a:t>
                      </a:r>
                      <a:r>
                        <a:rPr lang="en-US" altLang="ko-KR" sz="1400" baseline="0" dirty="0" smtClean="0">
                          <a:latin typeface="Tahoma" pitchFamily="34" charset="0"/>
                          <a:cs typeface="Tahoma" pitchFamily="34" charset="0"/>
                        </a:rPr>
                        <a:t> (0.00037)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0.89365 (0.00038)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291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7gU/cc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1.09954 (0.00038)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0.91277</a:t>
                      </a:r>
                      <a:r>
                        <a:rPr lang="en-US" altLang="ko-KR" sz="1400" baseline="0" dirty="0" smtClean="0">
                          <a:latin typeface="Tahoma" pitchFamily="34" charset="0"/>
                          <a:cs typeface="Tahoma" pitchFamily="34" charset="0"/>
                        </a:rPr>
                        <a:t> (0.00038)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291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8gU/cc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1.11085 (0.00039)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0.92772 (0.00038)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572000" y="1262047"/>
          <a:ext cx="2857520" cy="2246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763"/>
                <a:gridCol w="1930757"/>
              </a:tblGrid>
              <a:tr h="449263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U-235 loading (kg)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492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5gU/cc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4.09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492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6gU/cc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4.91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492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7gU/cc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5.73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4492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8gU/cc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6.54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272" y="5581665"/>
            <a:ext cx="353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  Avg. heat flux = 15.40 </a:t>
            </a:r>
            <a:r>
              <a:rPr lang="en-US" altLang="ko-KR" dirty="0" err="1" smtClean="0">
                <a:latin typeface="Tahoma" pitchFamily="34" charset="0"/>
                <a:cs typeface="Tahoma" pitchFamily="34" charset="0"/>
              </a:rPr>
              <a:t>kw</a:t>
            </a:r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/m</a:t>
            </a:r>
            <a:r>
              <a:rPr lang="en-US" altLang="ko-KR" baseline="30000" dirty="0" smtClean="0"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8" name="타원 7"/>
          <p:cNvSpPr/>
          <p:nvPr/>
        </p:nvSpPr>
        <p:spPr>
          <a:xfrm>
            <a:off x="1747818" y="2300280"/>
            <a:ext cx="57150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285852" y="3209923"/>
            <a:ext cx="57150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195495" y="3648076"/>
            <a:ext cx="57150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662224" y="2762246"/>
            <a:ext cx="571504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Preliminary </a:t>
            </a:r>
            <a:r>
              <a:rPr lang="en-US" altLang="ko-KR" sz="3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neutronic</a:t>
            </a:r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 analysis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-5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786" y="777462"/>
            <a:ext cx="825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250kW –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</a:t>
            </a:r>
            <a:r>
              <a:rPr lang="en-US" altLang="ko-K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type core</a:t>
            </a:r>
            <a:endParaRPr lang="ko-KR" alt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57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57" y="1761792"/>
            <a:ext cx="4065362" cy="37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3939" y="1766554"/>
            <a:ext cx="4065362" cy="37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72300" y="5845750"/>
            <a:ext cx="25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Neutron flux &gt; 5.0E12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1775" y="5845750"/>
            <a:ext cx="25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Neutron flux &gt; 5.0E12</a:t>
            </a:r>
            <a:endParaRPr lang="ko-KR" altLang="en-US" dirty="0"/>
          </a:p>
        </p:txBody>
      </p:sp>
      <p:sp>
        <p:nvSpPr>
          <p:cNvPr id="13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Preliminary </a:t>
            </a:r>
            <a:r>
              <a:rPr lang="en-US" altLang="ko-KR" sz="3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neutronic</a:t>
            </a:r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 analysis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-6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786" y="829218"/>
            <a:ext cx="825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ü"/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neutron flux Dist.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1664" y="126752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 5gU/cc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48447" y="126509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 6gU/cc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607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78238"/>
              </p:ext>
            </p:extLst>
          </p:nvPr>
        </p:nvGraphicFramePr>
        <p:xfrm>
          <a:off x="214284" y="1390548"/>
          <a:ext cx="8715432" cy="353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790"/>
                <a:gridCol w="1216107"/>
                <a:gridCol w="1216107"/>
                <a:gridCol w="1216107"/>
                <a:gridCol w="1216107"/>
                <a:gridCol w="1216107"/>
                <a:gridCol w="1216107"/>
              </a:tblGrid>
              <a:tr h="573618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CORE</a:t>
                      </a:r>
                      <a:endParaRPr lang="ko-KR" alt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Mass of U-235 (kg)</a:t>
                      </a:r>
                      <a:endParaRPr lang="ko-KR" alt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Criticality / Cycle length</a:t>
                      </a:r>
                      <a:endParaRPr lang="ko-KR" alt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3200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Rod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Plate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Rod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Plate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3200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ARO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Days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ARO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Days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736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5gU/cc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5.25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4.09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1.04341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3950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1.06745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4050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736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6gU/cc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6.31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4.91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1.05515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6100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1.08671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6500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736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7gU/cc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7.36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5.73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1.09954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8700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5736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8gU/cc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8.41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6.54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1.11085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Tahoma" pitchFamily="34" charset="0"/>
                          <a:cs typeface="Tahoma" pitchFamily="34" charset="0"/>
                        </a:rPr>
                        <a:t>11000</a:t>
                      </a:r>
                      <a:endParaRPr lang="ko-KR" altLang="en-US" sz="16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8786" y="824195"/>
            <a:ext cx="825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Rod fuel vs. Plate fuel core  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Preliminary </a:t>
            </a:r>
            <a:r>
              <a:rPr lang="en-US" altLang="ko-KR" sz="3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neutronic</a:t>
            </a:r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 analysis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-7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46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88658" y="937296"/>
            <a:ext cx="5264300" cy="54465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Parameters of interest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Max. ONB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temperature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Min. CHFR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By using MARS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code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n-US" altLang="ko-K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Assumptions</a:t>
            </a:r>
            <a:endParaRPr kumimoji="0" lang="en-US" altLang="ko-KR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Pool temperature : 35</a:t>
            </a:r>
            <a:r>
              <a:rPr kumimoji="0" lang="en-US" altLang="ko-KR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o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Total &amp; axial peaking factor : 3.0 &amp; 1.34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Elevations : 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Nodalization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 for MARS calculations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Quasi-steady state calculation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ONB temp. : 120</a:t>
            </a:r>
            <a:r>
              <a:rPr kumimoji="0" lang="en-US" altLang="ko-KR" sz="1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o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C</a:t>
            </a: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09" y="68621"/>
            <a:ext cx="3351637" cy="31928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16" y="3409716"/>
            <a:ext cx="2398311" cy="3357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Preliminary T/H analysis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-1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108341" y="849087"/>
            <a:ext cx="8607063" cy="467511"/>
          </a:xfrm>
          <a:prstGeom prst="rect">
            <a:avLst/>
          </a:prstGeom>
        </p:spPr>
        <p:txBody>
          <a:bodyPr/>
          <a:lstStyle/>
          <a:p>
            <a:pPr marL="449263" marR="0" lvl="0" indent="-449263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Calculation Results  : </a:t>
            </a:r>
            <a:r>
              <a:rPr kumimoji="0" lang="en-US" altLang="ko-KR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Coolable</a:t>
            </a:r>
            <a:r>
              <a:rPr kumimoji="0" lang="en-US" altLang="ko-K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 by natural circulation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ko-KR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05244"/>
              </p:ext>
            </p:extLst>
          </p:nvPr>
        </p:nvGraphicFramePr>
        <p:xfrm>
          <a:off x="25877" y="1357297"/>
          <a:ext cx="9082701" cy="4859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721"/>
                <a:gridCol w="1357322"/>
                <a:gridCol w="1785950"/>
                <a:gridCol w="1876120"/>
                <a:gridCol w="1705886"/>
                <a:gridCol w="1534702"/>
              </a:tblGrid>
              <a:tr h="76813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Power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kW)</a:t>
                      </a:r>
                      <a:endParaRPr lang="ko-KR" sz="1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Coolant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vel.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m/s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Coolant temp. (</a:t>
                      </a:r>
                      <a:r>
                        <a:rPr lang="ko-KR" sz="1600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℃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Fuel temp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sz="1600" b="0" baseline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ko-KR" sz="1600" b="0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℃</a:t>
                      </a: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CHFR</a:t>
                      </a:r>
                    </a:p>
                  </a:txBody>
                  <a:tcPr marL="64770" marR="64770" marT="17780" marB="17780" anchor="ctr"/>
                </a:tc>
              </a:tr>
              <a:tr h="489415">
                <a:tc rowSpan="3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맑은 고딕"/>
                          <a:cs typeface="Tahoma" pitchFamily="34" charset="0"/>
                        </a:rPr>
                        <a:t>Rod</a:t>
                      </a:r>
                      <a:endParaRPr lang="ko-K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0.27*/0.23**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86*/66**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132*/109**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8.7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*/-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</a:tr>
              <a:tr h="489415"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</a:t>
                      </a:r>
                      <a:endParaRPr lang="ko-KR" sz="1600" b="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0.19*/0.15**</a:t>
                      </a:r>
                      <a:endParaRPr lang="ko-KR" sz="1600" b="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59*/50**</a:t>
                      </a:r>
                      <a:endParaRPr lang="ko-KR" sz="1600" b="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</a:t>
                      </a: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*/95**</a:t>
                      </a:r>
                      <a:endParaRPr lang="ko-KR" sz="1600" b="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13.0*/-</a:t>
                      </a:r>
                      <a:endParaRPr lang="ko-KR" sz="1600" b="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</a:tr>
              <a:tr h="489415"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0.12*/0.09**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49*/43**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103*/70**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-/-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</a:tr>
              <a:tr h="174333">
                <a:tc gridSpan="6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8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89415">
                <a:tc rowSpan="5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맑은 고딕"/>
                          <a:cs typeface="Tahoma" pitchFamily="34" charset="0"/>
                        </a:rPr>
                        <a:t>Plate</a:t>
                      </a:r>
                      <a:endParaRPr lang="ko-KR" sz="1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1000</a:t>
                      </a:r>
                      <a:endParaRPr lang="ko-KR" sz="1600" b="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0.25*/0.21**</a:t>
                      </a:r>
                      <a:endParaRPr lang="ko-KR" sz="1600" b="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83*/57**</a:t>
                      </a:r>
                      <a:endParaRPr lang="ko-KR" sz="1600" b="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117*/80**</a:t>
                      </a:r>
                      <a:endParaRPr lang="ko-KR" sz="1600" b="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35.7/-</a:t>
                      </a:r>
                      <a:endParaRPr lang="ko-KR" sz="1600" b="0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489415"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750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0.23*/0.18**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74*/55**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110*/74**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/ -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489415"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500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0.20*/0.14**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66*/52**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94*/67**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/ -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489415"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250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0.13*/0.093**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58*/48**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78*/54**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/ -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489415">
                <a:tc vMerge="1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0.076*/0.052**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51*/44**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63*/51**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/ -</a:t>
                      </a:r>
                      <a:endParaRPr lang="ko-KR" sz="16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맑은 고딕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0618" y="6275464"/>
            <a:ext cx="6715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Hot channel*/ Avg.**</a:t>
            </a:r>
            <a:endParaRPr lang="ko-KR" altLang="en-US" sz="14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Preliminary T/H analysis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-2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110770" y="1064737"/>
            <a:ext cx="8165033" cy="365257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A conceptual study to develop a reference model of a low power RR is being performed to prepare for future needs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altLang="ko-KR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302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Fundamental requirements </a:t>
            </a:r>
          </a:p>
          <a:p>
            <a:pPr marL="7302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Preliminary analysis for rod type and plate type cores </a:t>
            </a:r>
          </a:p>
          <a:p>
            <a:pPr marL="444500" marR="0" lvl="1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  <a:sym typeface="Wingdings" pitchFamily="2" charset="2"/>
              </a:rPr>
              <a:t>     </a:t>
            </a:r>
            <a:r>
              <a:rPr kumimoji="0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  <a:sym typeface="Wingdings" pitchFamily="2" charset="2"/>
              </a:rPr>
              <a:t>controlable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  <a:sym typeface="Wingdings" pitchFamily="2" charset="2"/>
              </a:rPr>
              <a:t>, </a:t>
            </a:r>
            <a:r>
              <a:rPr kumimoji="0" lang="en-US" altLang="ko-K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  <a:sym typeface="Wingdings" pitchFamily="2" charset="2"/>
              </a:rPr>
              <a:t>coolable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  <a:sym typeface="Wingdings" pitchFamily="2" charset="2"/>
              </a:rPr>
              <a:t>, and feasible </a:t>
            </a:r>
          </a:p>
          <a:p>
            <a:pPr marL="444500" marR="0" lvl="1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A reference model will have high safety and economics together with high flexibility in use </a:t>
            </a:r>
            <a:endParaRPr kumimoji="0" lang="en-US" altLang="ko-KR" sz="20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Concluding Remarks</a:t>
            </a:r>
            <a:endParaRPr lang="en-US" altLang="ko-K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1690589" y="891736"/>
            <a:ext cx="5719249" cy="5040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534988" marR="0" lvl="0" indent="-53498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Introduction</a:t>
            </a:r>
          </a:p>
          <a:p>
            <a:pPr marL="534988" marR="0" lvl="0" indent="-53498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ko-KR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534988" marR="0" lvl="0" indent="-53498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Basic requirements</a:t>
            </a:r>
          </a:p>
          <a:p>
            <a:pPr marL="534988" marR="0" lvl="0" indent="-53498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en-US" altLang="ko-KR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534988" marR="0" lvl="0" indent="-53498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Preliminary analysis</a:t>
            </a:r>
          </a:p>
          <a:p>
            <a:pPr marL="534988" indent="36195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Neutronic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 calculations</a:t>
            </a:r>
          </a:p>
          <a:p>
            <a:pPr marL="534988" indent="36195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T/H calculations</a:t>
            </a:r>
          </a:p>
          <a:p>
            <a:pPr marL="534988" indent="361950"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</a:pPr>
            <a:endParaRPr kumimoji="0" lang="en-US" altLang="ko-KR" sz="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534988" marR="0" lvl="0" indent="-53498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cs typeface="Tahoma" pitchFamily="34" charset="0"/>
              </a:rPr>
              <a:t>Concluding  remarks</a:t>
            </a: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Contents</a:t>
            </a:r>
            <a:endParaRPr lang="en-US" altLang="ko-K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Introduction</a:t>
            </a:r>
            <a:endParaRPr lang="en-US" altLang="ko-K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43601" y="1064737"/>
            <a:ext cx="8686117" cy="5040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Over the world,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Decreasing trends of RRs due to aging and under-utilization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60% of 250 RRs in operation are less than 250kW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Supplier of a low-power RR become fewer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RR’s role will continue as long as nuclear energy is used for peace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In Korea, </a:t>
            </a:r>
            <a:endParaRPr kumimoji="0" lang="en-US" altLang="ko-KR" sz="2000" b="0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KAERI’s experiences on high power RRs :</a:t>
            </a:r>
          </a:p>
          <a:p>
            <a:pPr marL="538162" marR="0" lvl="1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   HANARO(30MW), JRTR(5MW), KJRR(15MW), PALLAS(80MW)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Possibility of a low-power RR for education and training for University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15963" marR="0" lvl="0" indent="-449263" algn="l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 conceptual study to develop a reference model of a low-power RR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 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High safety and economy with flexibility in utilization</a:t>
            </a: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42950" marR="0" lvl="1" indent="-2857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34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97407"/>
              </p:ext>
            </p:extLst>
          </p:nvPr>
        </p:nvGraphicFramePr>
        <p:xfrm>
          <a:off x="107504" y="714356"/>
          <a:ext cx="8928992" cy="58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224"/>
                <a:gridCol w="7607768"/>
              </a:tblGrid>
              <a:tr h="571504">
                <a:tc gridSpan="2">
                  <a:txBody>
                    <a:bodyPr/>
                    <a:lstStyle/>
                    <a:p>
                      <a:pPr marL="0" indent="0" algn="ctr" latinLnBrk="1"/>
                      <a:r>
                        <a:rPr lang="en-US" altLang="ko-KR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Major top-tier requirements for education/training RRs</a:t>
                      </a:r>
                      <a:endParaRPr lang="ko-KR" altLang="en-US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</a:tr>
              <a:tr h="1571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Flexibility</a:t>
                      </a:r>
                      <a:endParaRPr lang="ko-KR" altLang="en-US" sz="18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lvl="1" indent="-180975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Core configuration &amp; structure : 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Simple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, Easy change of core structure, Easy access to core &amp; Exp. facilities</a:t>
                      </a:r>
                    </a:p>
                    <a:p>
                      <a:pPr marL="180975" lvl="1" indent="-180975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Utilization area : Field education, Rx. Exp., Neutron beam &amp; Radiation utilization </a:t>
                      </a:r>
                    </a:p>
                    <a:p>
                      <a:pPr marL="180975" lvl="1" indent="-180975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Core power : Easily operable from zero to full power including transient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1857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Safety &amp; Security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lvl="1" indent="-180975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Reactivity : Rx. to avoid uncontrolled power transient (limited excess reactivity, limited reactivity insertion rate, negative reactivity feedback) </a:t>
                      </a:r>
                    </a:p>
                    <a:p>
                      <a:pPr marL="180975" lvl="1" indent="-180975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Cooling : Cooling by natural circulation. No emergency cooling</a:t>
                      </a:r>
                    </a:p>
                    <a:p>
                      <a:pPr marL="180975" lvl="1" indent="-180975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Radiation safety : ALARA</a:t>
                      </a:r>
                    </a:p>
                    <a:p>
                      <a:pPr marL="180975" lvl="1" indent="-180975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Security : Physical and Cyber security</a:t>
                      </a:r>
                    </a:p>
                  </a:txBody>
                  <a:tcPr anchor="ctr"/>
                </a:tc>
              </a:tr>
              <a:tr h="1857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Economy</a:t>
                      </a:r>
                      <a:endParaRPr lang="en-US" altLang="ko-KR" sz="18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 latinLnBrk="1"/>
                      <a:endParaRPr lang="ko-KR" alt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lvl="1" indent="-180975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Low construction cost</a:t>
                      </a:r>
                    </a:p>
                    <a:p>
                      <a:pPr marL="180975" lvl="1" indent="-180975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Fuel cost : Manufactured with proven technology to secure stable supply (LEU fuel, No cost for spent fuel disposal)</a:t>
                      </a:r>
                    </a:p>
                    <a:p>
                      <a:pPr marL="180975" lvl="1" indent="-180975"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FontTx/>
                        <a:buChar char="-"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Min. operation and maintenance costs : designed to be easily maintained (Min. operators, Maintenance free design, Use of commercial components)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Basic Requirement</a:t>
            </a:r>
            <a:endParaRPr lang="en-US" altLang="ko-K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3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Preliminary Design Features</a:t>
            </a:r>
            <a:endParaRPr lang="en-US" altLang="ko-KR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09189"/>
              </p:ext>
            </p:extLst>
          </p:nvPr>
        </p:nvGraphicFramePr>
        <p:xfrm>
          <a:off x="285720" y="857230"/>
          <a:ext cx="8551335" cy="5572165"/>
        </p:xfrm>
        <a:graphic>
          <a:graphicData uri="http://schemas.openxmlformats.org/drawingml/2006/table">
            <a:tbl>
              <a:tblPr/>
              <a:tblGrid>
                <a:gridCol w="2970716"/>
                <a:gridCol w="5580619"/>
              </a:tblGrid>
              <a:tr h="417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Reactor 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T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ype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Open-Tank-In-Pool 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203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Thermal 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P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ower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바탕" pitchFamily="18" charset="-127"/>
                          <a:cs typeface="Tahoma" pitchFamily="34" charset="0"/>
                        </a:rPr>
                        <a:t> (kW)</a:t>
                      </a:r>
                      <a:endParaRPr kumimoji="1" lang="en-US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250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바탕" pitchFamily="18" charset="-127"/>
                          <a:cs typeface="Tahoma" pitchFamily="34" charset="0"/>
                        </a:rPr>
                        <a:t> </a:t>
                      </a:r>
                      <a:endParaRPr kumimoji="1" lang="en-US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9244">
                <a:tc>
                  <a:txBody>
                    <a:bodyPr/>
                    <a:lstStyle/>
                    <a:p>
                      <a:pPr marL="0" marR="0" lvl="0" indent="68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Max. Th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HY헤드라인M" pitchFamily="18" charset="-127"/>
                          <a:cs typeface="Tahoma" pitchFamily="34" charset="0"/>
                        </a:rPr>
                        <a:t>ermal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Neutron 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 </a:t>
                      </a:r>
                    </a:p>
                    <a:p>
                      <a:pPr marL="0" marR="0" lvl="0" indent="682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Flux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바탕" pitchFamily="18" charset="-127"/>
                          <a:cs typeface="Tahoma" pitchFamily="34" charset="0"/>
                        </a:rPr>
                        <a:t>(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n/cm</a:t>
                      </a:r>
                      <a:r>
                        <a:rPr kumimoji="1" lang="en-US" altLang="ja-JP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·s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바탕" pitchFamily="18" charset="-127"/>
                          <a:cs typeface="Tahoma" pitchFamily="34" charset="0"/>
                        </a:rPr>
                        <a:t>ec)</a:t>
                      </a:r>
                      <a:endParaRPr kumimoji="1" lang="en-US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&gt;5.0×10</a:t>
                      </a:r>
                      <a:r>
                        <a:rPr kumimoji="1" lang="en-US" altLang="ja-JP" sz="17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12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바탕" pitchFamily="18" charset="-127"/>
                          <a:cs typeface="Tahoma" pitchFamily="34" charset="0"/>
                        </a:rPr>
                        <a:t>in the core</a:t>
                      </a:r>
                      <a:endParaRPr kumimoji="1" lang="en-US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83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Fuel 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Type &amp; Material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Rod type or Plate type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U-Mo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with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19.75% enrichment (LEU)</a:t>
                      </a:r>
                      <a:endParaRPr kumimoji="1" lang="en-US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MS Mincho" pitchFamily="49" charset="-128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83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Coolant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&amp;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Cooling Method 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H</a:t>
                      </a:r>
                      <a:r>
                        <a:rPr kumimoji="1" lang="en-US" altLang="ja-JP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O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Natural circulation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4E9"/>
                    </a:solidFill>
                  </a:tcPr>
                </a:tc>
              </a:tr>
              <a:tr h="6253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Moderator/Reflector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H</a:t>
                      </a:r>
                      <a:r>
                        <a:rPr kumimoji="1" lang="en-US" altLang="ja-JP" sz="17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O/Graphite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Reactor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safety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High negative feedback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Inherent &amp; passive characteristics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9"/>
                    </a:solidFill>
                  </a:tcPr>
                </a:tc>
              </a:tr>
              <a:tr h="683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Reactor Control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Digital technology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Control rod - </a:t>
                      </a:r>
                      <a:r>
                        <a:rPr kumimoji="1" lang="en-US" altLang="ja-JP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Hf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, SUS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9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Experimental facilities 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Vertical holes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for RI production, NAA, PTS, HTS etc.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2 Beam tubes </a:t>
                      </a:r>
                      <a:r>
                        <a:rPr kumimoji="1" lang="en-US" altLang="ja-JP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MS Mincho" pitchFamily="49" charset="-128"/>
                          <a:cs typeface="Tahoma" pitchFamily="34" charset="0"/>
                        </a:rPr>
                        <a:t>for NR, BNCT</a:t>
                      </a:r>
                      <a:endParaRPr kumimoji="1" lang="en-US" altLang="ja-JP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HY헤드라인M" pitchFamily="18" charset="-127"/>
                        <a:cs typeface="Tahoma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3" name="_x98239408" descr="EMB000007d82e6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3"/>
          <a:stretch>
            <a:fillRect/>
          </a:stretch>
        </p:blipFill>
        <p:spPr bwMode="auto">
          <a:xfrm>
            <a:off x="683568" y="3380742"/>
            <a:ext cx="3888432" cy="323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Preliminary </a:t>
            </a:r>
            <a:r>
              <a:rPr lang="en-US" altLang="ko-KR" sz="3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neutronic</a:t>
            </a:r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 analysis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-1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786" y="2901952"/>
            <a:ext cx="825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v"/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 type fuel assemblies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371703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ko-KR" sz="1600" dirty="0" smtClean="0">
                <a:latin typeface="Tahoma" pitchFamily="34" charset="0"/>
                <a:cs typeface="Tahoma" pitchFamily="34" charset="0"/>
              </a:rPr>
              <a:t>Remove outer-most ring of HANARO 36-rods standard fuel assembly </a:t>
            </a:r>
          </a:p>
          <a:p>
            <a:pPr marL="180975" indent="-180975">
              <a:buFont typeface="Arial" pitchFamily="34" charset="0"/>
              <a:buChar char="•"/>
            </a:pPr>
            <a:endParaRPr lang="en-US" altLang="ko-KR" sz="1600" dirty="0">
              <a:latin typeface="Tahoma" pitchFamily="34" charset="0"/>
              <a:cs typeface="Tahoma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1600" dirty="0" smtClean="0">
                <a:latin typeface="Tahoma" pitchFamily="34" charset="0"/>
                <a:cs typeface="Tahoma" pitchFamily="34" charset="0"/>
              </a:rPr>
              <a:t>7 </a:t>
            </a:r>
            <a:r>
              <a:rPr lang="en-US" altLang="ko-KR" sz="1600" dirty="0">
                <a:latin typeface="Tahoma" pitchFamily="34" charset="0"/>
                <a:cs typeface="Tahoma" pitchFamily="34" charset="0"/>
              </a:rPr>
              <a:t>Fuel </a:t>
            </a:r>
            <a:r>
              <a:rPr lang="en-US" altLang="ko-KR" sz="1600" dirty="0" smtClean="0">
                <a:latin typeface="Tahoma" pitchFamily="34" charset="0"/>
                <a:cs typeface="Tahoma" pitchFamily="34" charset="0"/>
              </a:rPr>
              <a:t>rods (no tie rod)</a:t>
            </a:r>
            <a:endParaRPr lang="en-US" altLang="ko-KR" sz="1600" dirty="0">
              <a:latin typeface="Tahoma" pitchFamily="34" charset="0"/>
              <a:cs typeface="Tahoma" pitchFamily="34" charset="0"/>
            </a:endParaRPr>
          </a:p>
          <a:p>
            <a:endParaRPr lang="en-US" altLang="ko-KR" sz="1600" dirty="0" smtClean="0">
              <a:latin typeface="Tahoma" pitchFamily="34" charset="0"/>
              <a:cs typeface="Tahoma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1600" dirty="0" smtClean="0">
                <a:latin typeface="Tahoma" pitchFamily="34" charset="0"/>
                <a:cs typeface="Tahoma" pitchFamily="34" charset="0"/>
              </a:rPr>
              <a:t>Ass. Dimension : 36 X 570 (mm)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896087"/>
            <a:ext cx="82597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v"/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analysis method </a:t>
            </a:r>
          </a:p>
          <a:p>
            <a:pPr indent="361950">
              <a:buFont typeface="Wingdings" pitchFamily="2" charset="2"/>
              <a:buChar char="v"/>
            </a:pPr>
            <a:endParaRPr lang="en-US" altLang="ko-KR" sz="12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dirty="0" smtClean="0"/>
              <a:t>MCNP-5 : Criticality, Neutron flux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altLang="ko-KR" sz="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dirty="0" smtClean="0"/>
              <a:t>TRITON-NEWT : Burn-up estimation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altLang="ko-KR" sz="8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dirty="0" smtClean="0"/>
              <a:t>ENDF/B-VII library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916" y="1268104"/>
            <a:ext cx="4048691" cy="38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8786" y="777462"/>
            <a:ext cx="825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v"/>
            </a:pPr>
            <a:r>
              <a:rPr lang="en-US" altLang="ko-K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250kW – </a:t>
            </a:r>
            <a:r>
              <a:rPr lang="en-US" altLang="ko-K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</a:t>
            </a:r>
            <a:r>
              <a:rPr lang="en-US" altLang="ko-K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type core</a:t>
            </a:r>
            <a:endParaRPr lang="ko-KR" alt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480" y="1268104"/>
            <a:ext cx="3643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600" dirty="0" smtClean="0"/>
              <a:t> Core : </a:t>
            </a:r>
            <a:r>
              <a:rPr lang="en-US" altLang="ko-KR" sz="1600" dirty="0" smtClean="0">
                <a:solidFill>
                  <a:srgbClr val="0000FF"/>
                </a:solidFill>
              </a:rPr>
              <a:t>48 fuel assemblies</a:t>
            </a:r>
          </a:p>
          <a:p>
            <a:r>
              <a:rPr lang="en-US" altLang="ko-KR" sz="1600" dirty="0" smtClean="0"/>
              <a:t>            </a:t>
            </a:r>
            <a:r>
              <a:rPr lang="en-US" altLang="ko-KR" sz="1600" dirty="0" smtClean="0">
                <a:solidFill>
                  <a:srgbClr val="0000FF"/>
                </a:solidFill>
              </a:rPr>
              <a:t>Total 336 fuel rods</a:t>
            </a:r>
          </a:p>
          <a:p>
            <a:r>
              <a:rPr lang="en-US" altLang="ko-KR" sz="1600" dirty="0" smtClean="0"/>
              <a:t>   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4</a:t>
            </a:r>
            <a:r>
              <a:rPr lang="en-US" altLang="ko-KR" sz="1600" dirty="0" smtClean="0"/>
              <a:t>-incore irradiation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holes</a:t>
            </a:r>
          </a:p>
          <a:p>
            <a:r>
              <a:rPr lang="en-US" altLang="ko-KR" sz="1600" dirty="0" smtClean="0"/>
              <a:t>            </a:t>
            </a:r>
            <a:r>
              <a:rPr lang="en-US" altLang="ko-KR" sz="1600" dirty="0" smtClean="0">
                <a:solidFill>
                  <a:srgbClr val="FF0000"/>
                </a:solidFill>
              </a:rPr>
              <a:t>2</a:t>
            </a:r>
            <a:r>
              <a:rPr lang="en-US" altLang="ko-KR" sz="1600" dirty="0" smtClean="0"/>
              <a:t>-shim rod (</a:t>
            </a:r>
            <a:r>
              <a:rPr lang="en-US" altLang="ko-KR" sz="1600" dirty="0" err="1" smtClean="0"/>
              <a:t>Hf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600" dirty="0" smtClean="0"/>
              <a:t>            1-regulating rod (SUS)</a:t>
            </a:r>
          </a:p>
          <a:p>
            <a:r>
              <a:rPr lang="en-US" altLang="ko-KR" sz="1600" dirty="0" smtClean="0"/>
              <a:t>            D=27cm</a:t>
            </a:r>
          </a:p>
          <a:p>
            <a:r>
              <a:rPr lang="en-US" altLang="ko-KR" sz="1600" dirty="0" smtClean="0"/>
              <a:t>            H=50cm</a:t>
            </a:r>
          </a:p>
          <a:p>
            <a:endParaRPr lang="en-US" altLang="ko-KR" sz="1600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/>
              <a:t>Fuel </a:t>
            </a:r>
            <a:r>
              <a:rPr lang="en-US" altLang="ko-KR" sz="1600" dirty="0"/>
              <a:t>: U-7Mo</a:t>
            </a:r>
          </a:p>
          <a:p>
            <a:r>
              <a:rPr lang="en-US" altLang="ko-KR" sz="1600" dirty="0">
                <a:solidFill>
                  <a:srgbClr val="FF0000"/>
                </a:solidFill>
              </a:rPr>
              <a:t>           5gU/cc,  6gU/cc,</a:t>
            </a:r>
          </a:p>
          <a:p>
            <a:r>
              <a:rPr lang="en-US" altLang="ko-KR" sz="1600" dirty="0"/>
              <a:t>           7 </a:t>
            </a:r>
            <a:r>
              <a:rPr lang="en-US" altLang="ko-KR" sz="1600" dirty="0" smtClean="0"/>
              <a:t>rods/assembly</a:t>
            </a:r>
          </a:p>
          <a:p>
            <a:endParaRPr lang="en-US" altLang="ko-KR" sz="1600" dirty="0" smtClean="0"/>
          </a:p>
          <a:p>
            <a:pPr>
              <a:buFont typeface="Wingdings" pitchFamily="2" charset="2"/>
              <a:buChar char="ü"/>
            </a:pPr>
            <a:r>
              <a:rPr lang="en-US" altLang="ko-KR" sz="1600" dirty="0" smtClean="0"/>
              <a:t> Avg. linear power : 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           1.5</a:t>
            </a:r>
            <a:r>
              <a:rPr lang="en-US" altLang="ko-KR" sz="1600" dirty="0" smtClean="0"/>
              <a:t> kW/m at 250 kW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242986" y="5286802"/>
            <a:ext cx="2828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600" dirty="0" smtClean="0"/>
              <a:t> 5gU/cc </a:t>
            </a:r>
          </a:p>
          <a:p>
            <a:pPr>
              <a:buFont typeface="Wingdings" pitchFamily="2" charset="2"/>
              <a:buChar char="ü"/>
            </a:pPr>
            <a:endParaRPr lang="en-US" altLang="ko-KR" sz="800" dirty="0" smtClean="0"/>
          </a:p>
          <a:p>
            <a:r>
              <a:rPr lang="en-US" altLang="ko-KR" sz="1600" dirty="0" smtClean="0"/>
              <a:t>   </a:t>
            </a:r>
            <a:r>
              <a:rPr lang="en-US" altLang="ko-KR" sz="1600" dirty="0" err="1" smtClean="0"/>
              <a:t>Keff</a:t>
            </a:r>
            <a:r>
              <a:rPr lang="en-US" altLang="ko-KR" sz="1600" dirty="0" smtClean="0"/>
              <a:t> = 1.04341  (ARO)</a:t>
            </a:r>
          </a:p>
          <a:p>
            <a:pPr marL="630238" indent="-630238"/>
            <a:r>
              <a:rPr lang="en-US" altLang="ko-KR" sz="1600" dirty="0" smtClean="0"/>
              <a:t>         = 0.91044  (ARI, </a:t>
            </a:r>
            <a:r>
              <a:rPr lang="en-US" altLang="ko-KR" sz="1600" dirty="0" smtClean="0">
                <a:solidFill>
                  <a:srgbClr val="FF0000"/>
                </a:solidFill>
              </a:rPr>
              <a:t>SUS</a:t>
            </a:r>
            <a:r>
              <a:rPr lang="en-US" altLang="ko-KR" sz="1600" dirty="0" smtClean="0"/>
              <a:t>)             = 0.93009  (SRI)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83022" y="5286388"/>
            <a:ext cx="294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600" dirty="0" smtClean="0"/>
              <a:t> 6gU/cc </a:t>
            </a:r>
          </a:p>
          <a:p>
            <a:pPr>
              <a:buFont typeface="Wingdings" pitchFamily="2" charset="2"/>
              <a:buChar char="ü"/>
            </a:pPr>
            <a:endParaRPr lang="en-US" altLang="ko-KR" sz="800" dirty="0" smtClean="0"/>
          </a:p>
          <a:p>
            <a:r>
              <a:rPr lang="en-US" altLang="ko-KR" sz="1600" dirty="0" smtClean="0"/>
              <a:t>   </a:t>
            </a:r>
            <a:r>
              <a:rPr lang="en-US" altLang="ko-KR" sz="1600" dirty="0" err="1" smtClean="0"/>
              <a:t>Keff</a:t>
            </a:r>
            <a:r>
              <a:rPr lang="en-US" altLang="ko-KR" sz="1600" dirty="0" smtClean="0"/>
              <a:t> = 1.05515  (ARO)</a:t>
            </a:r>
          </a:p>
          <a:p>
            <a:pPr marL="630238" indent="-630238"/>
            <a:r>
              <a:rPr lang="en-US" altLang="ko-KR" sz="1600" dirty="0" smtClean="0"/>
              <a:t>         = 0.92799  (ARI, </a:t>
            </a:r>
            <a:r>
              <a:rPr lang="en-US" altLang="ko-KR" sz="1600" dirty="0" smtClean="0">
                <a:solidFill>
                  <a:srgbClr val="FF0000"/>
                </a:solidFill>
              </a:rPr>
              <a:t>SUS</a:t>
            </a:r>
            <a:r>
              <a:rPr lang="en-US" altLang="ko-KR" sz="1600" dirty="0" smtClean="0"/>
              <a:t>)             = 0.94599  (SRI)</a:t>
            </a:r>
          </a:p>
        </p:txBody>
      </p:sp>
      <p:sp>
        <p:nvSpPr>
          <p:cNvPr id="11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Preliminary </a:t>
            </a:r>
            <a:r>
              <a:rPr lang="en-US" altLang="ko-KR" sz="3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neutronic</a:t>
            </a:r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 analysis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-2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020" y="1643050"/>
            <a:ext cx="4051072" cy="37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808" y="1645480"/>
            <a:ext cx="4042858" cy="378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8786" y="829218"/>
            <a:ext cx="825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ü"/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neutron flux Dist.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664" y="126752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 5gU/cc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8447" y="126509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 6gU/cc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2300" y="5583196"/>
            <a:ext cx="25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Neutron flux &gt; 3.0E12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1775" y="5583196"/>
            <a:ext cx="25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Neutron flux &gt; 3.0E12</a:t>
            </a:r>
            <a:endParaRPr lang="ko-KR" altLang="en-US" dirty="0"/>
          </a:p>
        </p:txBody>
      </p:sp>
      <p:sp>
        <p:nvSpPr>
          <p:cNvPr id="13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Preliminary </a:t>
            </a:r>
            <a:r>
              <a:rPr lang="en-US" altLang="ko-KR" sz="3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neutronic</a:t>
            </a:r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 analysis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-3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6104280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>
                <a:solidFill>
                  <a:srgbClr val="FF0000"/>
                </a:solidFill>
              </a:rPr>
              <a:t>  F/M ratio adjusting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3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703B-11F9-487D-AB2E-0707E08487ED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87" y="1304458"/>
            <a:ext cx="2571429" cy="257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50599"/>
              </p:ext>
            </p:extLst>
          </p:nvPr>
        </p:nvGraphicFramePr>
        <p:xfrm>
          <a:off x="435886" y="4527696"/>
          <a:ext cx="3405190" cy="192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95"/>
                <a:gridCol w="1702595"/>
              </a:tblGrid>
              <a:tr h="3851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U-235 loading (g)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8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5gU/cc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295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8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6gU/cc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354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8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7gU/cc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413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8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8gU/cc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472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786" y="768836"/>
            <a:ext cx="8259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>
              <a:buFont typeface="Wingdings" pitchFamily="2" charset="2"/>
              <a:buChar char="v"/>
            </a:pPr>
            <a:r>
              <a:rPr lang="en-US" altLang="ko-K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 type fuel assemblies</a:t>
            </a:r>
            <a:endParaRPr lang="ko-KR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162" y="1293402"/>
            <a:ext cx="2571429" cy="257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97182" y="1336532"/>
            <a:ext cx="37385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Ass. Dimension : 76.2 X 76.2 (mm)</a:t>
            </a:r>
          </a:p>
          <a:p>
            <a:pPr marL="180975" indent="-180975">
              <a:buFont typeface="Arial" pitchFamily="34" charset="0"/>
              <a:buChar char="•"/>
            </a:pPr>
            <a:endParaRPr lang="en-US" altLang="ko-KR" sz="1400" dirty="0" smtClean="0">
              <a:latin typeface="Tahoma" pitchFamily="34" charset="0"/>
              <a:cs typeface="Tahoma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Meat Dimension : 62.0 X 0.51 X 450 (mm)</a:t>
            </a:r>
          </a:p>
          <a:p>
            <a:pPr marL="180975" indent="-180975">
              <a:buFont typeface="Arial" pitchFamily="34" charset="0"/>
              <a:buChar char="•"/>
            </a:pPr>
            <a:endParaRPr lang="en-US" altLang="ko-KR" sz="1400" dirty="0" smtClean="0">
              <a:latin typeface="Tahoma" pitchFamily="34" charset="0"/>
              <a:cs typeface="Tahoma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Clad/water thick. : 0.38 / 2.35 (mm)</a:t>
            </a:r>
          </a:p>
          <a:p>
            <a:pPr marL="180975" indent="-180975">
              <a:buFont typeface="Arial" pitchFamily="34" charset="0"/>
              <a:buChar char="•"/>
            </a:pPr>
            <a:endParaRPr lang="en-US" altLang="ko-KR" sz="1400" dirty="0" smtClean="0">
              <a:latin typeface="Tahoma" pitchFamily="34" charset="0"/>
              <a:cs typeface="Tahoma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21/</a:t>
            </a:r>
            <a:r>
              <a:rPr lang="en-US" altLang="ko-KR" sz="14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15</a:t>
            </a:r>
            <a:r>
              <a:rPr lang="en-US" altLang="ko-KR" sz="1400" dirty="0" smtClean="0">
                <a:latin typeface="Tahoma" pitchFamily="34" charset="0"/>
                <a:cs typeface="Tahoma" pitchFamily="34" charset="0"/>
              </a:rPr>
              <a:t> Fuel plates</a:t>
            </a:r>
          </a:p>
          <a:p>
            <a:pPr marL="180975" indent="-180975">
              <a:buFont typeface="Arial" pitchFamily="34" charset="0"/>
              <a:buChar char="•"/>
            </a:pPr>
            <a:endParaRPr lang="en-US" altLang="ko-KR" sz="1400" dirty="0" smtClean="0">
              <a:latin typeface="Tahoma" pitchFamily="34" charset="0"/>
              <a:cs typeface="Tahoma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1400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Hf</a:t>
            </a:r>
            <a:r>
              <a:rPr lang="en-US" altLang="ko-KR" sz="14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Dimension : 64.6 X 3.97 X 450 (mm)</a:t>
            </a:r>
          </a:p>
          <a:p>
            <a:pPr marL="180975" indent="-180975">
              <a:buFont typeface="Arial" pitchFamily="34" charset="0"/>
              <a:buChar char="•"/>
            </a:pPr>
            <a:endParaRPr lang="en-US" altLang="ko-KR" sz="1400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altLang="ko-KR" sz="14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en-US" altLang="ko-KR" sz="1400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Hf</a:t>
            </a:r>
            <a:r>
              <a:rPr lang="en-US" altLang="ko-KR" sz="14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plates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64716"/>
              </p:ext>
            </p:extLst>
          </p:nvPr>
        </p:nvGraphicFramePr>
        <p:xfrm>
          <a:off x="4738710" y="4517734"/>
          <a:ext cx="3405190" cy="192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95"/>
                <a:gridCol w="1702595"/>
              </a:tblGrid>
              <a:tr h="3851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U-235 loading (g)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8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5gU/cc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211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8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6gU/cc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253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8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7gU/cc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295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3851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8gU/cc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Tahoma" pitchFamily="34" charset="0"/>
                          <a:cs typeface="Tahoma" pitchFamily="34" charset="0"/>
                        </a:rPr>
                        <a:t>337</a:t>
                      </a:r>
                      <a:endParaRPr lang="ko-KR" altLang="en-US" sz="14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ectangle 1026"/>
          <p:cNvSpPr txBox="1">
            <a:spLocks noChangeArrowheads="1"/>
          </p:cNvSpPr>
          <p:nvPr/>
        </p:nvSpPr>
        <p:spPr>
          <a:xfrm>
            <a:off x="0" y="13648"/>
            <a:ext cx="9144000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61950" algn="just"/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Preliminary </a:t>
            </a:r>
            <a:r>
              <a:rPr lang="en-US" altLang="ko-KR" sz="3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neutronic</a:t>
            </a:r>
            <a:r>
              <a:rPr lang="en-US" altLang="ko-KR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 analysis </a:t>
            </a:r>
            <a:r>
              <a:rPr lang="en-US" altLang="ko-KR" sz="3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Ebrima" pitchFamily="2" charset="0"/>
                <a:cs typeface="Tahoma" pitchFamily="34" charset="0"/>
              </a:rPr>
              <a:t>-4</a:t>
            </a:r>
            <a:endParaRPr lang="en-US" altLang="ko-KR" sz="3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Ebrima" pitchFamily="2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289" y="4139030"/>
            <a:ext cx="2904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ko-KR" dirty="0" smtClean="0"/>
              <a:t>Standard fuel assembly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63516" y="4136600"/>
            <a:ext cx="2746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ko-KR" dirty="0" smtClean="0"/>
              <a:t>Control fuel assembly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888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15378</TotalTime>
  <Words>1103</Words>
  <Application>Microsoft Office PowerPoint</Application>
  <PresentationFormat>화면 슬라이드 쇼(4:3)</PresentationFormat>
  <Paragraphs>317</Paragraphs>
  <Slides>15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KAERI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Customer</dc:creator>
  <cp:lastModifiedBy>Kaeri-user</cp:lastModifiedBy>
  <cp:revision>708</cp:revision>
  <cp:lastPrinted>2012-11-28T02:53:45Z</cp:lastPrinted>
  <dcterms:created xsi:type="dcterms:W3CDTF">2010-06-29T07:40:14Z</dcterms:created>
  <dcterms:modified xsi:type="dcterms:W3CDTF">2013-09-24T14:46:49Z</dcterms:modified>
</cp:coreProperties>
</file>