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7" r:id="rId2"/>
    <p:sldId id="493" r:id="rId3"/>
    <p:sldId id="502" r:id="rId4"/>
    <p:sldId id="503" r:id="rId5"/>
    <p:sldId id="495" r:id="rId6"/>
    <p:sldId id="494" r:id="rId7"/>
    <p:sldId id="504" r:id="rId8"/>
    <p:sldId id="505" r:id="rId9"/>
    <p:sldId id="506" r:id="rId10"/>
    <p:sldId id="476" r:id="rId11"/>
    <p:sldId id="480" r:id="rId12"/>
    <p:sldId id="490" r:id="rId13"/>
    <p:sldId id="491" r:id="rId14"/>
    <p:sldId id="492" r:id="rId15"/>
    <p:sldId id="496" r:id="rId16"/>
    <p:sldId id="497" r:id="rId17"/>
    <p:sldId id="498" r:id="rId18"/>
    <p:sldId id="499" r:id="rId19"/>
    <p:sldId id="474" r:id="rId20"/>
    <p:sldId id="475" r:id="rId21"/>
    <p:sldId id="500" r:id="rId2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FF99"/>
    <a:srgbClr val="FFFFCC"/>
    <a:srgbClr val="FF0000"/>
    <a:srgbClr val="A50021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9" autoAdjust="0"/>
    <p:restoredTop sz="82638" autoAdjust="0"/>
  </p:normalViewPr>
  <p:slideViewPr>
    <p:cSldViewPr>
      <p:cViewPr varScale="1">
        <p:scale>
          <a:sx n="42" d="100"/>
          <a:sy n="42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84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6C9D7D-2958-4133-9624-38884FC3EF72}" type="datetimeFigureOut">
              <a:rPr lang="en-US"/>
              <a:pPr>
                <a:defRPr/>
              </a:pPr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79E7CF-232F-4744-98D0-4AD3070D6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38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75AAF29-A900-45EC-A174-754FBC323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756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C4521-E404-47CC-A692-8801D65A3CC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36398B-5936-4EFD-B548-7979DF3F11F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E5BEF1-52BC-4EB8-8701-F15D6C2A0B7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7FBB-B8BA-4E65-B78F-5D5B45FA272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LEU core</a:t>
            </a:r>
            <a:r>
              <a:rPr lang="en-US" baseline="0" dirty="0" smtClean="0"/>
              <a:t> inlet temperature is 145 F LSSS    HEU SAR: inlet temperature is 155 F LSSS</a:t>
            </a:r>
          </a:p>
          <a:p>
            <a:pPr eaLnBrk="1" hangingPunct="1"/>
            <a:r>
              <a:rPr lang="en-US" baseline="0" dirty="0" smtClean="0"/>
              <a:t>HEU SAR peak fuel temperatures were: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Cold leg LOCA fuel peak temperature is 312 F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Hot leg LOCA fuel peak temperature is 281 F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LOFA fuel peak temperature is 280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aseline="0" dirty="0" smtClean="0"/>
              <a:t>So LEU peak fuel temperatures higher with LEU by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34 F in the Cold Leg LOCA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28 F in the Hot Leg LOCA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42 F in the LOFA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7FBB-B8BA-4E65-B78F-5D5B45FA2720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7FBB-B8BA-4E65-B78F-5D5B45FA272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7FBB-B8BA-4E65-B78F-5D5B45FA272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7FBB-B8BA-4E65-B78F-5D5B45FA272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16484-7F2A-4C16-AC49-16A996A751F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Based on 1300 ppm B in side plates: Cycle phases: 14 weeks, 13, 22.  End 1st year have needed mixed </a:t>
            </a:r>
            <a:r>
              <a:rPr lang="en-US" dirty="0" err="1" smtClean="0"/>
              <a:t>burnup</a:t>
            </a:r>
            <a:r>
              <a:rPr lang="en-US" dirty="0" smtClean="0"/>
              <a:t> in LEU standard fuel element fuel cycle.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MURR could use any where from ~1300 ppm </a:t>
            </a:r>
            <a:r>
              <a:rPr lang="en-US" dirty="0" err="1" smtClean="0"/>
              <a:t>upto</a:t>
            </a:r>
            <a:r>
              <a:rPr lang="en-US" dirty="0" smtClean="0"/>
              <a:t> ~2400 ppm in the side plates and make it work.  Using 2400 ppm B in side plates would still require 12 transition elements for the transition cycle—but longer</a:t>
            </a:r>
            <a:r>
              <a:rPr lang="en-US" baseline="0" dirty="0" smtClean="0"/>
              <a:t> to get the same </a:t>
            </a:r>
            <a:r>
              <a:rPr lang="en-US" baseline="0" dirty="0" err="1" smtClean="0"/>
              <a:t>burnup</a:t>
            </a:r>
            <a:r>
              <a:rPr lang="en-US" baseline="0" dirty="0" smtClean="0"/>
              <a:t> in Transition elements or retire them with less </a:t>
            </a:r>
            <a:r>
              <a:rPr lang="en-US" baseline="0" dirty="0" err="1" smtClean="0"/>
              <a:t>burnup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F02A32-47D8-4DAF-AAF7-B5C5A52E3490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What is indicated is </a:t>
            </a:r>
            <a:r>
              <a:rPr lang="en-US" dirty="0" err="1" smtClean="0"/>
              <a:t>equalibrium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keff</a:t>
            </a:r>
            <a:r>
              <a:rPr lang="en-US" dirty="0" smtClean="0"/>
              <a:t> with control blades 23” withdrawn,</a:t>
            </a:r>
            <a:r>
              <a:rPr lang="en-US" baseline="0" dirty="0" smtClean="0"/>
              <a:t> which only 3” inserted—our typical equilibrium position during each weekly run time. 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Dashed line is steady state CD35 fuel cycle with average fuel element half burned up and no transition elements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Green boxes are for each weekly equilibrium </a:t>
            </a:r>
            <a:r>
              <a:rPr lang="en-US" baseline="0" dirty="0" err="1" smtClean="0"/>
              <a:t>Keff</a:t>
            </a:r>
            <a:r>
              <a:rPr lang="en-US" baseline="0" dirty="0" smtClean="0"/>
              <a:t>, with a mix of transition and regular CD35 elements in the core during the first </a:t>
            </a:r>
            <a:r>
              <a:rPr lang="en-US" baseline="0" smtClean="0"/>
              <a:t>49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7FBB-B8BA-4E65-B78F-5D5B45FA272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F87ED-AA89-49F7-9D97-ED7C74AA407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35917-7368-4003-B280-3756F67D6B5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1957-BE22-48E1-8E2A-74B5E22D919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6672B-7A83-468A-9362-3AC5075A0883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3F17-C099-420C-A473-45CEC6818DAB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EA019-138F-430B-9822-A421BD2B7DE7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BCE2-7A29-4929-8C32-A53B5E0FAE77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A445-3001-4133-A0ED-DAF37244F430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688-ACB1-484E-B7F7-D548C5F94851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84B2E-5760-47B9-8A61-849F05DA51A6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FDBB-2890-4BF2-A926-C94C63C664AB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1AD0-8920-4BEB-AAF9-6DEACEDA0A84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D6CC-FF5F-4B58-B0E0-6C5E6AA37634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661AE-C3C2-4065-B254-2AD3DA0E59E9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1BEC-AEFF-49A1-A07C-D9C4EF38DDCD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A2DC-5642-4D9A-BAF1-33D1F9449DFA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6FDB6108-AF67-4E95-A7EC-6940A3FF349B}" type="slidenum">
              <a:rPr lang="en-US"/>
              <a:pPr>
                <a:defRPr/>
              </a:pPr>
              <a:t>‹#›</a:t>
            </a:fld>
            <a:r>
              <a:rPr lang="en-US" dirty="0"/>
              <a:t>RERTR Working Group Meeting – May 2007</a:t>
            </a:r>
          </a:p>
          <a:p>
            <a:pPr>
              <a:defRPr/>
            </a:pPr>
            <a:r>
              <a:rPr lang="en-US" dirty="0"/>
              <a:t>Argonne National Lab</a:t>
            </a:r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52" name="Rectangle 4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0" y="1692659"/>
            <a:ext cx="5638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Leslie P. Foyto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smtClean="0"/>
              <a:t>Kiratadas </a:t>
            </a:r>
            <a:r>
              <a:rPr lang="en-US" dirty="0"/>
              <a:t>Kutikkad</a:t>
            </a:r>
            <a:r>
              <a:rPr lang="en-US" baseline="30000" dirty="0"/>
              <a:t>1</a:t>
            </a:r>
            <a:r>
              <a:rPr lang="en-US" dirty="0"/>
              <a:t>,</a:t>
            </a:r>
          </a:p>
          <a:p>
            <a:pPr algn="ctr">
              <a:defRPr/>
            </a:pPr>
            <a:r>
              <a:rPr lang="en-US" dirty="0"/>
              <a:t>J. Charles </a:t>
            </a:r>
            <a:r>
              <a:rPr lang="en-US" dirty="0" smtClean="0"/>
              <a:t>McKibben</a:t>
            </a:r>
            <a:r>
              <a:rPr lang="en-US" baseline="30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and Nickie Peters</a:t>
            </a:r>
            <a:r>
              <a:rPr lang="en-US" baseline="30000" dirty="0" smtClean="0"/>
              <a:t>1</a:t>
            </a:r>
            <a:endParaRPr lang="en-US" dirty="0"/>
          </a:p>
          <a:p>
            <a:pPr algn="ctr">
              <a:defRPr/>
            </a:pPr>
            <a:endParaRPr lang="en-US" sz="800" dirty="0" smtClean="0"/>
          </a:p>
          <a:p>
            <a:pPr algn="ctr">
              <a:defRPr/>
            </a:pPr>
            <a:r>
              <a:rPr lang="en-US" dirty="0" smtClean="0"/>
              <a:t> Earl </a:t>
            </a:r>
            <a:r>
              <a:rPr lang="en-US" dirty="0"/>
              <a:t>Feldman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John Stillman</a:t>
            </a:r>
            <a:r>
              <a:rPr lang="en-US" baseline="30000" dirty="0" smtClean="0"/>
              <a:t>2</a:t>
            </a:r>
            <a:r>
              <a:rPr lang="en-US" dirty="0" smtClean="0"/>
              <a:t> and John Stevens</a:t>
            </a:r>
            <a:r>
              <a:rPr lang="en-US" baseline="30000" dirty="0" smtClean="0"/>
              <a:t>2</a:t>
            </a:r>
            <a:endParaRPr lang="en-US" dirty="0"/>
          </a:p>
          <a:p>
            <a:pPr algn="ctr">
              <a:defRPr/>
            </a:pPr>
            <a:endParaRPr lang="en-US" sz="800" dirty="0" smtClean="0"/>
          </a:p>
          <a:p>
            <a:pPr algn="ctr">
              <a:defRPr/>
            </a:pPr>
            <a:endParaRPr lang="en-US" sz="100" dirty="0"/>
          </a:p>
          <a:p>
            <a:pPr marL="342900" indent="-342900">
              <a:defRPr/>
            </a:pPr>
            <a:r>
              <a:rPr lang="en-US" sz="1400" dirty="0"/>
              <a:t>              </a:t>
            </a:r>
            <a:r>
              <a:rPr lang="en-US" sz="1400" dirty="0" smtClean="0"/>
              <a:t>1</a:t>
            </a:r>
            <a:r>
              <a:rPr lang="en-US" sz="1400" dirty="0"/>
              <a:t>.  University of </a:t>
            </a:r>
            <a:r>
              <a:rPr lang="en-US" sz="1400" dirty="0" smtClean="0"/>
              <a:t>Missouri-Columbia </a:t>
            </a:r>
            <a:r>
              <a:rPr lang="en-US" sz="1400" dirty="0"/>
              <a:t>Research Reactor</a:t>
            </a:r>
          </a:p>
          <a:p>
            <a:pPr marL="342900" indent="-342900">
              <a:defRPr/>
            </a:pPr>
            <a:r>
              <a:rPr lang="en-US" sz="1400" dirty="0"/>
              <a:t>              </a:t>
            </a:r>
            <a:r>
              <a:rPr lang="en-US" sz="1400" dirty="0" smtClean="0"/>
              <a:t>2</a:t>
            </a:r>
            <a:r>
              <a:rPr lang="en-US" sz="1400" dirty="0"/>
              <a:t>.  Argonne National Laboratory</a:t>
            </a:r>
          </a:p>
        </p:txBody>
      </p:sp>
      <p:pic>
        <p:nvPicPr>
          <p:cNvPr id="2" name="Picture 14" descr="D:\center stuff\GRAPHICS-formatting\murr shots\APPROVED MURR SHOTS 01-09-09\MURR_10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354" y="3590734"/>
            <a:ext cx="52197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0" y="3048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" dirty="0">
              <a:solidFill>
                <a:srgbClr val="0000FF"/>
              </a:solidFill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The University of Missouri Research Reactor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HEU to LEU Fuel Conversion Project </a:t>
            </a:r>
            <a:r>
              <a:rPr lang="en-US" sz="3200" b="1" dirty="0" smtClean="0">
                <a:solidFill>
                  <a:srgbClr val="0000FF"/>
                </a:solidFill>
              </a:rPr>
              <a:t>Status</a:t>
            </a:r>
            <a:endParaRPr lang="en-US" sz="3200" b="1" dirty="0"/>
          </a:p>
        </p:txBody>
      </p:sp>
      <p:grpSp>
        <p:nvGrpSpPr>
          <p:cNvPr id="2056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05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5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5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981200"/>
            <a:ext cx="32639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escription: clip_image0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028" y="6182943"/>
            <a:ext cx="6191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</a:t>
            </a: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September 23-26, </a:t>
            </a: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  <a:endParaRPr lang="en-US" sz="1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7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Loss of Flow Accident</a:t>
            </a:r>
          </a:p>
        </p:txBody>
      </p:sp>
      <p:grpSp>
        <p:nvGrpSpPr>
          <p:cNvPr id="2053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07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10" descr="C:\Users\Les\Documents\HEU-LEU Conversion\RERTR Meeting - May 2010 - OSU (T-H)\Pool original 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040063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762000" y="685800"/>
            <a:ext cx="304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Normal Flow Path</a:t>
            </a:r>
          </a:p>
        </p:txBody>
      </p:sp>
      <p:sp>
        <p:nvSpPr>
          <p:cNvPr id="2058" name="TextBox 15"/>
          <p:cNvSpPr txBox="1">
            <a:spLocks noChangeArrowheads="1"/>
          </p:cNvSpPr>
          <p:nvPr/>
        </p:nvSpPr>
        <p:spPr bwMode="auto">
          <a:xfrm>
            <a:off x="5257800" y="685800"/>
            <a:ext cx="304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Accident Flow Path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296194" y="4418806"/>
            <a:ext cx="10668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8800" y="3886200"/>
            <a:ext cx="381000" cy="76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019301" y="4152900"/>
            <a:ext cx="381000" cy="317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58988" y="4876800"/>
            <a:ext cx="30321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9800" y="5029200"/>
            <a:ext cx="533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248694" y="4609306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2590800" y="3962400"/>
            <a:ext cx="152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093913" y="4457700"/>
            <a:ext cx="992188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1828800" y="4953000"/>
            <a:ext cx="152400" cy="76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pic>
        <p:nvPicPr>
          <p:cNvPr id="39" name="Picture 10" descr="C:\Users\Les\Documents\HEU-LEU Conversion\RERTR Meeting - May 2010 - OSU (T-H)\Pool original 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083268"/>
            <a:ext cx="3040063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6320631" y="2977308"/>
            <a:ext cx="839788" cy="2133600"/>
            <a:chOff x="4114800" y="3124200"/>
            <a:chExt cx="839788" cy="21336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343400" y="4267200"/>
              <a:ext cx="30638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4114800" y="4038600"/>
              <a:ext cx="3810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3734594" y="3656806"/>
              <a:ext cx="76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114800" y="3124200"/>
              <a:ext cx="2286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343400" y="3124200"/>
              <a:ext cx="1524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4229894" y="4533106"/>
              <a:ext cx="1447800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495800" y="3581400"/>
              <a:ext cx="457200" cy="2286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>
              <a:off x="4382294" y="3237706"/>
              <a:ext cx="228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>
              <a:off x="4381501" y="3467100"/>
              <a:ext cx="228600" cy="317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4495800" y="5105400"/>
              <a:ext cx="457200" cy="1524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V="1">
              <a:off x="4382294" y="4990306"/>
              <a:ext cx="228600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400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Logobackground"/>
          <p:cNvSpPr>
            <a:spLocks noChangeArrowheads="1"/>
          </p:cNvSpPr>
          <p:nvPr/>
        </p:nvSpPr>
        <p:spPr bwMode="auto">
          <a:xfrm>
            <a:off x="152401" y="179156"/>
            <a:ext cx="8804312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Loss of Coolant Accident</a:t>
            </a:r>
          </a:p>
        </p:txBody>
      </p:sp>
      <p:grpSp>
        <p:nvGrpSpPr>
          <p:cNvPr id="6149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616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10" descr="C:\Users\Les\Documents\HEU-LEU Conversion\RERTR Meeting - May 2010 - OSU (T-H)\Pool original 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040063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0" descr="C:\Users\Les\Documents\HEU-LEU Conversion\RERTR Meeting - May 2010 - OSU (T-H)\Pool original 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040063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762000" y="685800"/>
            <a:ext cx="304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Start of Accident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5257800" y="685800"/>
            <a:ext cx="304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Coolant Left in Primary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524001" y="4648200"/>
            <a:ext cx="609600" cy="317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676401" y="4038600"/>
            <a:ext cx="304800" cy="317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28800" y="3886200"/>
            <a:ext cx="381000" cy="76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019301" y="4152900"/>
            <a:ext cx="381000" cy="317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058988" y="4800600"/>
            <a:ext cx="30321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9800" y="4953000"/>
            <a:ext cx="4572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171701" y="4533900"/>
            <a:ext cx="990600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2552700" y="3924300"/>
            <a:ext cx="152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057401" y="4419600"/>
            <a:ext cx="1066800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485901" y="3543300"/>
            <a:ext cx="685800" cy="317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438900" y="43053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515100" y="4762500"/>
            <a:ext cx="381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05600" y="4953000"/>
            <a:ext cx="457200" cy="762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705600" y="4572000"/>
            <a:ext cx="9144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257912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CD35 LOF and LOC Accidents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Fuel Plate 23 Centerline Temperature</a:t>
            </a:r>
          </a:p>
        </p:txBody>
      </p:sp>
      <p:grpSp>
        <p:nvGrpSpPr>
          <p:cNvPr id="307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8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82" y="1219200"/>
            <a:ext cx="8497036" cy="4915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22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CD35 LOF and LOC Accidents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Coolant Channel 23 Flow Velocity</a:t>
            </a:r>
          </a:p>
        </p:txBody>
      </p:sp>
      <p:grpSp>
        <p:nvGrpSpPr>
          <p:cNvPr id="307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8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97036" cy="4907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0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0"/>
            <a:ext cx="8763000" cy="6477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LOF and LOC Accidents Using RELAP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Peak Fuel Temperatures</a:t>
            </a:r>
          </a:p>
        </p:txBody>
      </p:sp>
      <p:grpSp>
        <p:nvGrpSpPr>
          <p:cNvPr id="307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8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228600" y="4724400"/>
            <a:ext cx="86868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2625" indent="-682625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kern="0" dirty="0" smtClean="0"/>
              <a:t>Notes:  </a:t>
            </a:r>
          </a:p>
          <a:p>
            <a:pPr marL="573088" indent="-341313" eaLnBrk="1" hangingPunct="1">
              <a:lnSpc>
                <a:spcPct val="80000"/>
              </a:lnSpc>
              <a:buFontTx/>
              <a:buAutoNum type="arabicPeriod"/>
              <a:tabLst>
                <a:tab pos="573088" algn="l"/>
              </a:tabLst>
              <a:defRPr/>
            </a:pPr>
            <a:r>
              <a:rPr lang="en-US" sz="1800" kern="0" dirty="0" smtClean="0"/>
              <a:t>Core inlet water temperature set at LSSS of 155 </a:t>
            </a:r>
            <a:r>
              <a:rPr lang="en-US" sz="1800" kern="0" dirty="0" smtClean="0">
                <a:latin typeface="Arial"/>
                <a:cs typeface="Arial"/>
              </a:rPr>
              <a:t>°F.</a:t>
            </a:r>
          </a:p>
          <a:p>
            <a:pPr marL="573088" indent="-341313" eaLnBrk="1" hangingPunct="1">
              <a:lnSpc>
                <a:spcPct val="80000"/>
              </a:lnSpc>
              <a:buFontTx/>
              <a:buAutoNum type="arabicPeriod"/>
              <a:tabLst>
                <a:tab pos="573088" algn="l"/>
              </a:tabLst>
              <a:defRPr/>
            </a:pPr>
            <a:r>
              <a:rPr lang="en-US" sz="1800" kern="0" dirty="0" smtClean="0">
                <a:latin typeface="Arial"/>
                <a:cs typeface="Arial"/>
              </a:rPr>
              <a:t>Core inlet water temperature set at LSSS of 145 °F.</a:t>
            </a:r>
          </a:p>
          <a:p>
            <a:pPr marL="573088" indent="-341313" eaLnBrk="1" hangingPunct="1">
              <a:lnSpc>
                <a:spcPct val="80000"/>
              </a:lnSpc>
              <a:buFontTx/>
              <a:buAutoNum type="arabicPeriod"/>
              <a:tabLst>
                <a:tab pos="573088" algn="l"/>
              </a:tabLst>
              <a:defRPr/>
            </a:pPr>
            <a:r>
              <a:rPr lang="en-US" sz="1800" kern="0" dirty="0" smtClean="0"/>
              <a:t>Increase in temperatures is a result of a 20% increase in power and lower fuel plate heat conductance.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kern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kern="0" dirty="0" smtClean="0"/>
              <a:t>Boron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2831872"/>
              </p:ext>
            </p:extLst>
          </p:nvPr>
        </p:nvGraphicFramePr>
        <p:xfrm>
          <a:off x="289354" y="1447800"/>
          <a:ext cx="8584733" cy="2860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845"/>
                <a:gridCol w="2133600"/>
                <a:gridCol w="2057400"/>
                <a:gridCol w="1939888"/>
              </a:tblGrid>
              <a:tr h="955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</a:rPr>
                        <a:t>Accident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</a:rPr>
                        <a:t>HEU Core at 10 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</a:rPr>
                        <a:t>MW</a:t>
                      </a:r>
                      <a:r>
                        <a:rPr lang="en-US" sz="2200" baseline="30000" dirty="0" smtClean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</a:rPr>
                        <a:t>LEU Core at 12 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</a:rPr>
                        <a:t>MW</a:t>
                      </a:r>
                      <a:r>
                        <a:rPr lang="en-US" sz="2200" baseline="30000" dirty="0" smtClean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</a:rPr>
                        <a:t>Temperature 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effectLst/>
                        </a:rPr>
                        <a:t>Delta</a:t>
                      </a:r>
                      <a:r>
                        <a:rPr lang="en-US" sz="2200" baseline="30000" dirty="0" smtClean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1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</a:rPr>
                        <a:t>LOCA – Cold Leg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342 </a:t>
                      </a:r>
                      <a:r>
                        <a:rPr lang="en-US" sz="2200" dirty="0">
                          <a:effectLst/>
                        </a:rPr>
                        <a:t>°F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347 °F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+5 </a:t>
                      </a:r>
                      <a:r>
                        <a:rPr lang="en-US" sz="2200" dirty="0">
                          <a:effectLst/>
                        </a:rPr>
                        <a:t>°F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FF"/>
                          </a:solidFill>
                          <a:effectLst/>
                        </a:rPr>
                        <a:t>LOCA – Hot Leg</a:t>
                      </a:r>
                      <a:endParaRPr lang="en-US" sz="22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254 </a:t>
                      </a:r>
                      <a:r>
                        <a:rPr lang="en-US" sz="2200" dirty="0">
                          <a:effectLst/>
                        </a:rPr>
                        <a:t>°F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310 °F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+56 </a:t>
                      </a:r>
                      <a:r>
                        <a:rPr lang="en-US" sz="2200" dirty="0">
                          <a:effectLst/>
                        </a:rPr>
                        <a:t>°F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8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</a:rPr>
                        <a:t>LOFA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273 </a:t>
                      </a:r>
                      <a:r>
                        <a:rPr lang="en-US" sz="2200" dirty="0">
                          <a:effectLst/>
                        </a:rPr>
                        <a:t>°F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323 °F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+50 </a:t>
                      </a:r>
                      <a:r>
                        <a:rPr lang="en-US" sz="2200" dirty="0">
                          <a:effectLst/>
                        </a:rPr>
                        <a:t>°F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1456391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Fuel Conversion affect on Beryllium Lifetime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05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FF"/>
              </a:buClr>
            </a:pPr>
            <a:r>
              <a:rPr lang="en-US" sz="2400" dirty="0" smtClean="0"/>
              <a:t>Beryllium is replaced about every 8 years </a:t>
            </a:r>
            <a:r>
              <a:rPr lang="en-US" sz="2400" dirty="0"/>
              <a:t>(~26,000 MWD) </a:t>
            </a:r>
            <a:r>
              <a:rPr lang="en-US" sz="2400" dirty="0" smtClean="0"/>
              <a:t>with current operating schedule (151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) using HEU fuel at 10 MW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FF"/>
              </a:buClr>
            </a:pPr>
            <a:r>
              <a:rPr lang="en-US" sz="2400" dirty="0" smtClean="0"/>
              <a:t>Fuel conversion to LEU fuel at 12 MW will alter thermal heating and swelling-induced stresses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FF"/>
              </a:buClr>
            </a:pPr>
            <a:r>
              <a:rPr lang="en-US" sz="2400" dirty="0" smtClean="0"/>
              <a:t>MCNP analyses indicate an increase in the average gas concentration in the peak region from 1,530 ppm to 1,690 ppm (10.5 % greater)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FF"/>
              </a:buClr>
            </a:pPr>
            <a:r>
              <a:rPr lang="en-US" sz="2400" dirty="0"/>
              <a:t>MCNP analyses indicate </a:t>
            </a:r>
            <a:r>
              <a:rPr lang="en-US" sz="2400" dirty="0" smtClean="0"/>
              <a:t>a decrease in the average heating rate in the peak region from 4.65 w/cm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to 3.63 w/cm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(24 % less)</a:t>
            </a:r>
            <a:endParaRPr lang="en-US" sz="2400" baseline="300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FF"/>
              </a:buClr>
            </a:pPr>
            <a:r>
              <a:rPr lang="en-US" sz="2400" dirty="0" smtClean="0"/>
              <a:t>Based on this information, what is the overall affect?  </a:t>
            </a:r>
            <a:r>
              <a:rPr lang="en-US" sz="2400" dirty="0"/>
              <a:t> </a:t>
            </a:r>
            <a:r>
              <a:rPr lang="en-US" sz="2400" dirty="0" smtClean="0"/>
              <a:t>     Will work with ATR &amp; HFIR to better estimate it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grpSp>
        <p:nvGrpSpPr>
          <p:cNvPr id="307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8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29041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CD35 Transition Core – Borated Side Plates</a:t>
            </a:r>
          </a:p>
        </p:txBody>
      </p:sp>
      <p:grpSp>
        <p:nvGrpSpPr>
          <p:cNvPr id="307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8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864" y="903670"/>
            <a:ext cx="7510272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66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Transition LEU Core CD35 - Fuel Cycle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66700" y="4953000"/>
            <a:ext cx="8686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sz="2000" dirty="0" smtClean="0"/>
              <a:t>Boron side plate fuel elements contain 1300 </a:t>
            </a:r>
            <a:r>
              <a:rPr lang="en-US" sz="2000" dirty="0"/>
              <a:t>ppm (</a:t>
            </a:r>
            <a:r>
              <a:rPr lang="en-US" sz="2000" dirty="0" smtClean="0"/>
              <a:t>0.13%) </a:t>
            </a:r>
            <a:r>
              <a:rPr lang="en-US" sz="2000" dirty="0"/>
              <a:t>of </a:t>
            </a:r>
            <a:r>
              <a:rPr lang="en-US" sz="2000" dirty="0" smtClean="0"/>
              <a:t>B-10.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defRPr/>
            </a:pPr>
            <a:r>
              <a:rPr lang="en-AU" sz="2000" dirty="0"/>
              <a:t>MURR will average retiring two fuel elements at 180 </a:t>
            </a:r>
            <a:r>
              <a:rPr lang="en-AU" sz="2000" dirty="0" err="1"/>
              <a:t>MWd</a:t>
            </a:r>
            <a:r>
              <a:rPr lang="en-AU" sz="2000" dirty="0"/>
              <a:t> </a:t>
            </a:r>
            <a:r>
              <a:rPr lang="en-AU" sz="2000" dirty="0" err="1"/>
              <a:t>burnup</a:t>
            </a:r>
            <a:r>
              <a:rPr lang="en-AU" sz="2000" dirty="0"/>
              <a:t> due to reactivity limitations and adding two new elements eleven times per year.</a:t>
            </a:r>
            <a:endParaRPr lang="en-US" sz="20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Boron </a:t>
            </a:r>
          </a:p>
        </p:txBody>
      </p:sp>
      <p:grpSp>
        <p:nvGrpSpPr>
          <p:cNvPr id="1229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229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930042"/>
              </p:ext>
            </p:extLst>
          </p:nvPr>
        </p:nvGraphicFramePr>
        <p:xfrm>
          <a:off x="468527" y="1219200"/>
          <a:ext cx="8206945" cy="3429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rgbClr val="00B0F0"/>
                  </a:outerShdw>
                </a:effectLst>
                <a:tableStyleId>{5C22544A-7EE6-4342-B048-85BDC9FD1C3A}</a:tableStyleId>
              </a:tblPr>
              <a:tblGrid>
                <a:gridCol w="1326686"/>
                <a:gridCol w="1851191"/>
                <a:gridCol w="1851191"/>
                <a:gridCol w="1942852"/>
                <a:gridCol w="1235025"/>
              </a:tblGrid>
              <a:tr h="1249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Weekly LEU Cores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Core Elements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(Boron/Standard)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Boron Side Plate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LEU Fuel Elements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Standard Side Plate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LEU Fuel Elements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BOC Core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MWDs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C1 →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C14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6/2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0 - 435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C15 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→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C27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4/4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12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16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340 - 640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C28 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→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C49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2/6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12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22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AU" sz="6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AU" sz="1600" b="1" dirty="0" smtClean="0">
                          <a:effectLst/>
                        </a:rPr>
                        <a:t>514 - 720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52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End of Transition Fuel Cycle—Normal LEU Fuel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Cycle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C50 +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1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0/8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1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 Ave.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Rectangle 4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38100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Potential Transition Fuel Cycle Cores Compared to the Intended Routine Cycle </a:t>
            </a:r>
          </a:p>
        </p:txBody>
      </p:sp>
      <p:grpSp>
        <p:nvGrpSpPr>
          <p:cNvPr id="1331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332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596" y="1143000"/>
            <a:ext cx="8750808" cy="48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124200" y="29628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Last cycle for transition elements: 49</a:t>
            </a:r>
          </a:p>
          <a:p>
            <a:r>
              <a:rPr lang="en-US" b="1" dirty="0" smtClean="0"/>
              <a:t>Average k</a:t>
            </a:r>
            <a:r>
              <a:rPr lang="en-US" b="1" baseline="-25000" dirty="0" smtClean="0"/>
              <a:t>eff </a:t>
            </a:r>
            <a:r>
              <a:rPr lang="en-US" b="1" dirty="0" smtClean="0"/>
              <a:t>for equilibrium cycles = 0.99436</a:t>
            </a:r>
          </a:p>
          <a:p>
            <a:r>
              <a:rPr lang="en-US" b="1" dirty="0" smtClean="0"/>
              <a:t>Average k</a:t>
            </a:r>
            <a:r>
              <a:rPr lang="en-US" b="1" baseline="-25000" dirty="0" smtClean="0"/>
              <a:t>eff</a:t>
            </a:r>
            <a:r>
              <a:rPr lang="en-US" b="1" dirty="0" smtClean="0"/>
              <a:t> for startup cycles 15-49 = 0.99534</a:t>
            </a:r>
            <a:endParaRPr lang="en-US" b="1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8744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1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Summary of Recent Accomplishments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876800"/>
          </a:xfrm>
        </p:spPr>
        <p:txBody>
          <a:bodyPr/>
          <a:lstStyle/>
          <a:p>
            <a:pPr marL="341313" indent="-341313" eaLnBrk="1" hangingPunct="1">
              <a:spcBef>
                <a:spcPts val="1800"/>
              </a:spcBef>
              <a:buClr>
                <a:srgbClr val="0000FF"/>
              </a:buClr>
            </a:pPr>
            <a:r>
              <a:rPr lang="en-US" sz="2400" dirty="0" smtClean="0"/>
              <a:t>Completed alternate LEU fuel element design CD35 for thicker clad and thicker plates than feasibility study design.</a:t>
            </a:r>
          </a:p>
          <a:p>
            <a:pPr marL="341313" indent="-341313" eaLnBrk="1" hangingPunct="1">
              <a:spcBef>
                <a:spcPts val="1800"/>
              </a:spcBef>
              <a:buClr>
                <a:srgbClr val="0000FF"/>
              </a:buClr>
            </a:pPr>
            <a:r>
              <a:rPr lang="en-US" sz="2400" dirty="0" smtClean="0"/>
              <a:t>Completed steady-state safety basis for CD35 LEU core at 12 MW: 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J. </a:t>
            </a:r>
            <a:r>
              <a:rPr lang="en-US" sz="2000" dirty="0" err="1" smtClean="0"/>
              <a:t>Stillman</a:t>
            </a:r>
            <a:r>
              <a:rPr lang="en-US" sz="2000" dirty="0" smtClean="0"/>
              <a:t>, et al., “Technical Basis in Support of the Conversion of the University of Missouri Research Reactor (MURR) Core from Highly-Enriched to Low-Enriched Uranium – Core Neutron Physics,” September 2012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E. E. Feldman, et al., “Technical Basis in Support of the Conversion of the University of Missouri Research Reactor (MURR) Core from Highly-Enriched to Low-Enriched Uranium – Steady-State Thermal-Hydraulic Analysis,” January 2013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L. Foyto, et al., “Draft Chapter 4, Reactor Description, Safety Analysis Report, Highly-Enriched to Low-Enriched Uranium Conversions,” January 2013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grpSp>
        <p:nvGrpSpPr>
          <p:cNvPr id="2253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406317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Presentation Overview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General Description of the Reactor and Fuel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LEU Contingency Core Design - “CD35”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/>
              <a:t>LEU Core CD35 Steady-State Safety Basis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Peak Fuel Temperatures during a LOF and LOC Accident using RELAP - CD35 Core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Fuel Conversion Affects on Beryllium Lifetime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Transition Fuel Cycle - CD35 Core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Summary of Recent Accomplishments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Arial" pitchFamily="34" charset="0"/>
              <a:buChar char="•"/>
            </a:pPr>
            <a:endParaRPr lang="en-US" sz="200" dirty="0"/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ü"/>
            </a:pPr>
            <a:endParaRPr lang="en-US" sz="200" dirty="0"/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Arial" pitchFamily="34" charset="0"/>
              <a:buChar char="•"/>
            </a:pPr>
            <a:endParaRPr lang="en-US" sz="20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FF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grpSp>
        <p:nvGrpSpPr>
          <p:cNvPr id="307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8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72281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Summary of Recent Accomplishments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4183" y="914400"/>
            <a:ext cx="8686800" cy="525780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</a:pPr>
            <a:r>
              <a:rPr lang="en-US" sz="2400" dirty="0" smtClean="0"/>
              <a:t>Increasing formality of information exchange with FD Pillar: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s-ES" sz="2000" dirty="0" smtClean="0"/>
              <a:t>J. </a:t>
            </a:r>
            <a:r>
              <a:rPr lang="es-ES" sz="2000" dirty="0" err="1" smtClean="0"/>
              <a:t>Stillman</a:t>
            </a:r>
            <a:r>
              <a:rPr lang="es-ES" sz="2000" dirty="0" smtClean="0"/>
              <a:t>, et al., “Conceptual </a:t>
            </a:r>
            <a:r>
              <a:rPr lang="es-ES" sz="2000" dirty="0" err="1" smtClean="0"/>
              <a:t>Design</a:t>
            </a:r>
            <a:r>
              <a:rPr lang="es-ES" sz="2000" dirty="0" smtClean="0"/>
              <a:t> </a:t>
            </a:r>
            <a:r>
              <a:rPr lang="es-ES" sz="2000" dirty="0" err="1" smtClean="0"/>
              <a:t>Parameters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MURR LEU</a:t>
            </a:r>
            <a:br>
              <a:rPr lang="es-ES" sz="2000" dirty="0" smtClean="0"/>
            </a:br>
            <a:r>
              <a:rPr lang="es-ES" sz="2000" dirty="0" smtClean="0"/>
              <a:t>U-Mo Fuel </a:t>
            </a:r>
            <a:r>
              <a:rPr lang="es-ES" sz="2000" dirty="0" err="1" smtClean="0"/>
              <a:t>Conversion</a:t>
            </a:r>
            <a:r>
              <a:rPr lang="es-ES" sz="2000" dirty="0" smtClean="0"/>
              <a:t> </a:t>
            </a:r>
            <a:r>
              <a:rPr lang="es-ES" sz="2000" dirty="0" err="1" smtClean="0"/>
              <a:t>Design</a:t>
            </a:r>
            <a:r>
              <a:rPr lang="es-ES" sz="2000" dirty="0" smtClean="0"/>
              <a:t> </a:t>
            </a:r>
            <a:r>
              <a:rPr lang="es-ES" sz="2000" dirty="0" err="1" smtClean="0"/>
              <a:t>Demonstration</a:t>
            </a:r>
            <a:r>
              <a:rPr lang="es-ES" sz="2000" dirty="0" smtClean="0"/>
              <a:t> </a:t>
            </a:r>
            <a:r>
              <a:rPr lang="es-ES" sz="2000" dirty="0" err="1" smtClean="0"/>
              <a:t>Experiment</a:t>
            </a:r>
            <a:r>
              <a:rPr lang="es-ES" sz="2000" dirty="0" smtClean="0"/>
              <a:t>,” </a:t>
            </a:r>
            <a:r>
              <a:rPr lang="es-ES" sz="2000" dirty="0" err="1" smtClean="0"/>
              <a:t>September</a:t>
            </a:r>
            <a:r>
              <a:rPr lang="es-ES" sz="2000" dirty="0" smtClean="0"/>
              <a:t> 2012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J. </a:t>
            </a:r>
            <a:r>
              <a:rPr lang="en-US" sz="2000" dirty="0" err="1" smtClean="0"/>
              <a:t>Stillman</a:t>
            </a:r>
            <a:r>
              <a:rPr lang="en-US" sz="2000" dirty="0" smtClean="0"/>
              <a:t>, et al., “Irradiation Experiment Conceptual Design Parameters for MURR LEU U-Mo Fuel Conversion,” March 2013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Rev 1  completed (June) to describe impacts of tolerances &amp; uncertainties</a:t>
            </a:r>
          </a:p>
          <a:p>
            <a:pPr marL="341313" indent="-341313" eaLnBrk="1" hangingPunct="1">
              <a:spcBef>
                <a:spcPts val="1200"/>
              </a:spcBef>
              <a:buClr>
                <a:srgbClr val="0000FF"/>
              </a:buClr>
            </a:pPr>
            <a:r>
              <a:rPr lang="en-US" sz="2400" dirty="0" smtClean="0"/>
              <a:t>Completing Phase 1 of Transient and Accident Analyses for LEU core CD35 as required by Chapter 13 of the LEU Conversion SAR – MCNP </a:t>
            </a:r>
          </a:p>
          <a:p>
            <a:pPr marL="341313" indent="-341313" eaLnBrk="1" hangingPunct="1">
              <a:spcBef>
                <a:spcPts val="1200"/>
              </a:spcBef>
              <a:buClr>
                <a:srgbClr val="0000FF"/>
              </a:buClr>
            </a:pPr>
            <a:r>
              <a:rPr lang="en-US" sz="2400" dirty="0" smtClean="0"/>
              <a:t>Completing Phase 1 of Ancillary Analyses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Effect of LEU at 12 MW on Beryllium Lifetime</a:t>
            </a:r>
          </a:p>
          <a:p>
            <a:pPr lvl="1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Transition Element Design and Strategy for CD35 LEU Fuel Cycle</a:t>
            </a:r>
          </a:p>
          <a:p>
            <a:pPr marL="400050" lvl="1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182330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2253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50" y="211932"/>
            <a:ext cx="8774250" cy="5829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350" y="762000"/>
            <a:ext cx="876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Thank You For You Attention,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Any Questions???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362032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23" name="Picture 14" descr="color 3d rea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90600"/>
            <a:ext cx="3462338" cy="5214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15" descr="vert sect of core &amp; press vess"/>
          <p:cNvPicPr>
            <a:picLocks noChangeAspect="1" noChangeArrowheads="1"/>
          </p:cNvPicPr>
          <p:nvPr/>
        </p:nvPicPr>
        <p:blipFill>
          <a:blip r:embed="rId5" cstate="print"/>
          <a:srcRect t="4565" r="7706" b="380"/>
          <a:stretch>
            <a:fillRect/>
          </a:stretch>
        </p:blipFill>
        <p:spPr bwMode="auto">
          <a:xfrm>
            <a:off x="4800600" y="990600"/>
            <a:ext cx="3662363" cy="5208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723554" y="152400"/>
            <a:ext cx="3420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Reactor Core Assembly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3D View</a:t>
            </a:r>
          </a:p>
        </p:txBody>
      </p:sp>
      <p:sp>
        <p:nvSpPr>
          <p:cNvPr id="5126" name="Text Box 18"/>
          <p:cNvSpPr txBox="1">
            <a:spLocks noChangeArrowheads="1"/>
          </p:cNvSpPr>
          <p:nvPr/>
        </p:nvSpPr>
        <p:spPr bwMode="auto">
          <a:xfrm>
            <a:off x="4990754" y="152400"/>
            <a:ext cx="3420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Reactor Core Assembly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2D View</a:t>
            </a:r>
          </a:p>
        </p:txBody>
      </p:sp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3048000" y="990600"/>
            <a:ext cx="289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Very Compact Core Design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Core Volume: 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33 liters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Fuel Meat Volume: 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4.3 liters</a:t>
            </a:r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 flipH="1">
            <a:off x="2514600" y="3276600"/>
            <a:ext cx="1981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129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5133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6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6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1" name="Line 21"/>
          <p:cNvSpPr>
            <a:spLocks noChangeShapeType="1"/>
          </p:cNvSpPr>
          <p:nvPr/>
        </p:nvSpPr>
        <p:spPr bwMode="auto">
          <a:xfrm>
            <a:off x="4495800" y="3276600"/>
            <a:ext cx="1981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2694006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D1711-219A-4BFC-91BD-1AEE65A8ED3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171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Cross Section View of Core (MCNP Model) </a:t>
            </a:r>
          </a:p>
        </p:txBody>
      </p:sp>
      <p:grpSp>
        <p:nvGrpSpPr>
          <p:cNvPr id="717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718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4168" y="987723"/>
            <a:ext cx="5935663" cy="521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7467600" y="1524000"/>
            <a:ext cx="1676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Beryllium Spacer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Beryllium Reflector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Graphite Reflector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Beamport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(1 of 6)</a:t>
            </a:r>
            <a:endParaRPr lang="en-US" sz="1400" dirty="0">
              <a:solidFill>
                <a:srgbClr val="0000FF"/>
              </a:solidFill>
            </a:endParaRPr>
          </a:p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0" y="2133600"/>
            <a:ext cx="160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Fuel </a:t>
            </a:r>
            <a:r>
              <a:rPr lang="en-US" sz="2000" dirty="0" smtClean="0">
                <a:solidFill>
                  <a:srgbClr val="0000FF"/>
                </a:solidFill>
              </a:rPr>
              <a:t>Element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(1 of 8)</a:t>
            </a:r>
            <a:endParaRPr lang="en-US" sz="1400" dirty="0">
              <a:solidFill>
                <a:srgbClr val="0000FF"/>
              </a:solidFill>
            </a:endParaRPr>
          </a:p>
          <a:p>
            <a:pPr algn="ctr"/>
            <a:endParaRPr lang="en-US" sz="2800" dirty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Control Rod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(1 of 4)</a:t>
            </a:r>
            <a:endParaRPr lang="en-US" sz="1400" dirty="0">
              <a:solidFill>
                <a:srgbClr val="0000FF"/>
              </a:solidFill>
            </a:endParaRP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Flux Trap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43000" y="2438400"/>
            <a:ext cx="3276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505200"/>
            <a:ext cx="25908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71600" y="3581400"/>
            <a:ext cx="3581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553200" y="3962400"/>
            <a:ext cx="12192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724400" y="5105400"/>
            <a:ext cx="2971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19800" y="2819400"/>
            <a:ext cx="1752600" cy="7742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715000" y="1905000"/>
            <a:ext cx="20574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Text Box 4"/>
          <p:cNvSpPr txBox="1">
            <a:spLocks noChangeArrowheads="1"/>
          </p:cNvSpPr>
          <p:nvPr/>
        </p:nvSpPr>
        <p:spPr bwMode="auto">
          <a:xfrm>
            <a:off x="1604168" y="984173"/>
            <a:ext cx="182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2-inches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Below Core </a:t>
            </a:r>
            <a:r>
              <a:rPr lang="en-US" sz="2200" b="1" dirty="0" smtClean="0">
                <a:solidFill>
                  <a:srgbClr val="FF0000"/>
                </a:solidFill>
              </a:rPr>
              <a:t>Centerline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174844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Development of </a:t>
            </a:r>
            <a:r>
              <a:rPr lang="en-US" sz="3200" dirty="0" smtClean="0">
                <a:solidFill>
                  <a:srgbClr val="0000FF"/>
                </a:solidFill>
              </a:rPr>
              <a:t>LEU Core CD35 Design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0173" y="930246"/>
            <a:ext cx="3352800" cy="5264466"/>
          </a:xfrm>
        </p:spPr>
        <p:txBody>
          <a:bodyPr/>
          <a:lstStyle/>
          <a:p>
            <a:pPr marL="231775" indent="-231775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/>
              <a:t>Feasibility Study Design (FSD): 24 variable thickness U-10Mo foils with </a:t>
            </a:r>
            <a:r>
              <a:rPr lang="en-US" sz="2000" dirty="0" smtClean="0"/>
              <a:t>minimum 10 </a:t>
            </a:r>
            <a:r>
              <a:rPr lang="en-US" sz="2000" dirty="0"/>
              <a:t>mil clad (Al + Zr interlayer)</a:t>
            </a:r>
          </a:p>
          <a:p>
            <a:pPr marL="231775" indent="-231775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/>
              <a:t>Element redesigned with nominal clad thickness </a:t>
            </a:r>
            <a:endParaRPr lang="en-US" sz="2000" dirty="0" smtClean="0"/>
          </a:p>
          <a:p>
            <a:pPr marL="231775" indent="-231775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≥ </a:t>
            </a:r>
            <a:r>
              <a:rPr lang="en-US" sz="2000" dirty="0"/>
              <a:t>12 mil</a:t>
            </a:r>
          </a:p>
          <a:p>
            <a:pPr marL="231775" indent="-231775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/>
              <a:t>Fuel design optimized for lifetime and power peaking</a:t>
            </a:r>
          </a:p>
          <a:p>
            <a:pPr marL="231775" indent="-231775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/>
              <a:t>“CD35” has 23 plates; thicker minimum plate thickness than FSD; same lifetime as </a:t>
            </a:r>
            <a:r>
              <a:rPr lang="en-US" sz="2000" dirty="0" smtClean="0"/>
              <a:t>HEU</a:t>
            </a:r>
          </a:p>
          <a:p>
            <a:pPr marL="0" indent="0" algn="ctr">
              <a:buNone/>
            </a:pPr>
            <a:r>
              <a:rPr lang="en-US" sz="1400" dirty="0" smtClean="0"/>
              <a:t>Note: Plate 1 is the innermost plate, Plate 23 or 24 is the outermost plate.</a:t>
            </a:r>
            <a:endParaRPr lang="en-US" sz="1400" dirty="0"/>
          </a:p>
          <a:p>
            <a:pPr marL="533400" indent="-5334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grpSp>
        <p:nvGrpSpPr>
          <p:cNvPr id="2253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152502"/>
              </p:ext>
            </p:extLst>
          </p:nvPr>
        </p:nvGraphicFramePr>
        <p:xfrm>
          <a:off x="3886200" y="975602"/>
          <a:ext cx="4813453" cy="5539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462"/>
                <a:gridCol w="1495609"/>
                <a:gridCol w="893928"/>
                <a:gridCol w="1031454"/>
              </a:tblGrid>
              <a:tr h="3061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Elem10</a:t>
                      </a:r>
                      <a:endParaRPr lang="en-US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ent</a:t>
                      </a:r>
                      <a:r>
                        <a:rPr lang="en-US" sz="1600" dirty="0" smtClean="0">
                          <a:effectLst/>
                        </a:rPr>
                        <a:t> Design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FSD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CD35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229606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Fuel Foil Thickness (mil)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4-22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6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Clad Thickness (mil)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17.5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4-22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6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Plate Thickness (mil)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2-22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6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Coolant Channel Thickness (mil)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 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95.5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Channels 2-5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Channels 6-19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Channels </a:t>
                      </a:r>
                      <a:r>
                        <a:rPr lang="en-US" sz="1400" dirty="0">
                          <a:effectLst/>
                        </a:rPr>
                        <a:t>20-23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 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95.5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 25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20381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227149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3200" dirty="0" err="1" smtClean="0">
                <a:solidFill>
                  <a:srgbClr val="0000FF"/>
                </a:solidFill>
              </a:rPr>
              <a:t>Current</a:t>
            </a:r>
            <a:r>
              <a:rPr lang="fr-FR" sz="3200" dirty="0" smtClean="0">
                <a:solidFill>
                  <a:srgbClr val="0000FF"/>
                </a:solidFill>
              </a:rPr>
              <a:t> </a:t>
            </a:r>
            <a:r>
              <a:rPr lang="fr-FR" sz="3200" dirty="0">
                <a:solidFill>
                  <a:srgbClr val="0000FF"/>
                </a:solidFill>
              </a:rPr>
              <a:t>HEU </a:t>
            </a:r>
            <a:r>
              <a:rPr lang="fr-FR" sz="3200" dirty="0" smtClean="0">
                <a:solidFill>
                  <a:srgbClr val="0000FF"/>
                </a:solidFill>
              </a:rPr>
              <a:t>and </a:t>
            </a:r>
            <a:r>
              <a:rPr lang="fr-FR" sz="3200" dirty="0" err="1">
                <a:solidFill>
                  <a:srgbClr val="0000FF"/>
                </a:solidFill>
              </a:rPr>
              <a:t>Proposed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smtClean="0">
                <a:solidFill>
                  <a:srgbClr val="0000FF"/>
                </a:solidFill>
              </a:rPr>
              <a:t>LEU </a:t>
            </a:r>
            <a:r>
              <a:rPr lang="fr-FR" sz="3200" dirty="0" err="1" smtClean="0">
                <a:solidFill>
                  <a:srgbClr val="0000FF"/>
                </a:solidFill>
              </a:rPr>
              <a:t>Core</a:t>
            </a:r>
            <a:r>
              <a:rPr lang="fr-FR" sz="3200" dirty="0" smtClean="0">
                <a:solidFill>
                  <a:srgbClr val="0000FF"/>
                </a:solidFill>
              </a:rPr>
              <a:t> CD35</a:t>
            </a:r>
            <a:br>
              <a:rPr lang="fr-FR" sz="3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00FF"/>
                </a:solidFill>
              </a:rPr>
              <a:t>Fuel </a:t>
            </a:r>
            <a:r>
              <a:rPr lang="fr-FR" sz="3200" dirty="0">
                <a:solidFill>
                  <a:srgbClr val="0000FF"/>
                </a:solidFill>
              </a:rPr>
              <a:t>Cycles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253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16" y="1270066"/>
            <a:ext cx="8258967" cy="495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-25956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60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3200" dirty="0">
                <a:solidFill>
                  <a:srgbClr val="0000FF"/>
                </a:solidFill>
              </a:rPr>
              <a:t>Power Distributions for Steady-State </a:t>
            </a:r>
            <a:r>
              <a:rPr lang="fr-FR" sz="3200" dirty="0" smtClean="0">
                <a:solidFill>
                  <a:srgbClr val="0000FF"/>
                </a:solidFill>
              </a:rPr>
              <a:t/>
            </a:r>
            <a:br>
              <a:rPr lang="fr-FR" sz="3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00FF"/>
                </a:solidFill>
              </a:rPr>
              <a:t>FI </a:t>
            </a:r>
            <a:r>
              <a:rPr lang="fr-FR" sz="3200" dirty="0">
                <a:solidFill>
                  <a:srgbClr val="0000FF"/>
                </a:solidFill>
              </a:rPr>
              <a:t>and CHF Analyses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253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76200" y="10668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 smtClean="0"/>
              <a:t>As elements reach end-of-life, peak heat flux becomes less</a:t>
            </a:r>
          </a:p>
          <a:p>
            <a:pPr marL="223838" indent="-22383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 smtClean="0"/>
              <a:t>However, flow instability (FI) could occur at lower power in channel of depleted element; fuel swelling and oxide growth constricts coolant channel</a:t>
            </a:r>
          </a:p>
          <a:p>
            <a:pPr marL="223838" indent="-223838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" t="2399" r="15647" b="3303"/>
          <a:stretch/>
        </p:blipFill>
        <p:spPr bwMode="auto">
          <a:xfrm>
            <a:off x="3060768" y="2132926"/>
            <a:ext cx="3107084" cy="35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9" t="-10" r="18943" b="4286"/>
          <a:stretch/>
        </p:blipFill>
        <p:spPr bwMode="auto">
          <a:xfrm>
            <a:off x="6130409" y="2041427"/>
            <a:ext cx="2884438" cy="3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19623" y="5590924"/>
            <a:ext cx="31583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128.2 W/cm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155.5 W/cm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3" t="1439" r="15638" b="1712"/>
          <a:stretch/>
        </p:blipFill>
        <p:spPr bwMode="auto">
          <a:xfrm>
            <a:off x="0" y="2095500"/>
            <a:ext cx="3102500" cy="36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60768" y="5590927"/>
            <a:ext cx="31583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156.8 W/cm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196.7 W/cm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90926"/>
            <a:ext cx="31554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148.1 W/cm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218.1 W/cm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5672" y="6227763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Upper value is Hot-Strip Heat Flux</a:t>
            </a:r>
            <a:endParaRPr lang="en-US" sz="1600" baseline="30000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Lower value is Hot-Spot Heat Flux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357506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3200" dirty="0">
                <a:solidFill>
                  <a:srgbClr val="0000FF"/>
                </a:solidFill>
              </a:rPr>
              <a:t>Power Distributions for Steady-State </a:t>
            </a:r>
            <a:r>
              <a:rPr lang="fr-FR" sz="3200" dirty="0" smtClean="0">
                <a:solidFill>
                  <a:srgbClr val="0000FF"/>
                </a:solidFill>
              </a:rPr>
              <a:t/>
            </a:r>
            <a:br>
              <a:rPr lang="fr-FR" sz="3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00FF"/>
                </a:solidFill>
              </a:rPr>
              <a:t>FI </a:t>
            </a:r>
            <a:r>
              <a:rPr lang="fr-FR" sz="3200" dirty="0">
                <a:solidFill>
                  <a:srgbClr val="0000FF"/>
                </a:solidFill>
              </a:rPr>
              <a:t>and CHF Analyses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253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10819" y="1219199"/>
            <a:ext cx="3641979" cy="2432794"/>
            <a:chOff x="1600200" y="1433513"/>
            <a:chExt cx="5943600" cy="39909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433513"/>
              <a:ext cx="5943600" cy="39909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92222"/>
              <a:ext cx="4169082" cy="9509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19" y="3725932"/>
            <a:ext cx="3641979" cy="24643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588" y="1219200"/>
            <a:ext cx="4937760" cy="33261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98938" y="4552825"/>
            <a:ext cx="495906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Greatest CD35 hot stripe heat flux in case for: </a:t>
            </a:r>
          </a:p>
          <a:p>
            <a:pPr marL="341313" indent="-231775">
              <a:spcBef>
                <a:spcPts val="2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/>
              <a:t>Reference core</a:t>
            </a:r>
          </a:p>
          <a:p>
            <a:pPr marL="341313" indent="-231775">
              <a:spcBef>
                <a:spcPts val="2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/>
              <a:t>Equilibrium Xe</a:t>
            </a:r>
          </a:p>
          <a:p>
            <a:pPr marL="341313" indent="-231775">
              <a:spcBef>
                <a:spcPts val="2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/>
              <a:t>Samples in Flux Trap</a:t>
            </a:r>
          </a:p>
          <a:p>
            <a:pPr marL="341313" indent="-231775">
              <a:spcBef>
                <a:spcPts val="2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/>
              <a:t>Control Blades A&amp;D depleted and positioned 1 inch above Blades B&amp;C</a:t>
            </a:r>
            <a:endParaRPr lang="en-US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</p:spTree>
    <p:extLst>
      <p:ext uri="{BB962C8B-B14F-4D97-AF65-F5344CB8AC3E}">
        <p14:creationId xmlns:p14="http://schemas.microsoft.com/office/powerpoint/2010/main" xmlns="" val="404155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6" name="Rectangle 4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LEU Core CD35 Flow Instability Power at 75 psia</a:t>
            </a:r>
            <a:endParaRPr lang="en-US" sz="32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332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90003" y="1058174"/>
            <a:ext cx="7768197" cy="5087187"/>
            <a:chOff x="690003" y="1058174"/>
            <a:chExt cx="7768197" cy="5087187"/>
          </a:xfrm>
        </p:grpSpPr>
        <p:grpSp>
          <p:nvGrpSpPr>
            <p:cNvPr id="31" name="Group 30"/>
            <p:cNvGrpSpPr/>
            <p:nvPr/>
          </p:nvGrpSpPr>
          <p:grpSpPr>
            <a:xfrm>
              <a:off x="690003" y="1058174"/>
              <a:ext cx="7768197" cy="5087187"/>
              <a:chOff x="687901" y="1000187"/>
              <a:chExt cx="7768197" cy="508718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01" y="1000187"/>
                <a:ext cx="7768197" cy="5087187"/>
              </a:xfrm>
              <a:prstGeom prst="rect">
                <a:avLst/>
              </a:prstGeom>
              <a:ln w="12700">
                <a:solidFill>
                  <a:schemeClr val="tx1"/>
                </a:solidFill>
                <a:tailEnd type="arrow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771900" y="4583668"/>
                <a:ext cx="1307622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Min. Flow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5079522" y="4791170"/>
                <a:ext cx="381000" cy="65353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295400" y="2717322"/>
                <a:ext cx="624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341298" y="2069690"/>
                <a:ext cx="928724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Max. Power</a:t>
                </a:r>
                <a:endParaRPr lang="en-US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4539" y="1498893"/>
                <a:ext cx="2743200" cy="17604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5448300" y="4471606"/>
                <a:ext cx="915894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Flow Margin</a:t>
                </a:r>
                <a:endParaRPr lang="en-US" dirty="0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5417391" y="5257802"/>
              <a:ext cx="94890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343400" y="2751826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0" y="9879"/>
            <a:ext cx="521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638800" y="6406594"/>
            <a:ext cx="3505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TRTR Meeting  –  September 23-26, 2013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University of Missouri (MURR); St Louis, MO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7116" y="3478656"/>
            <a:ext cx="912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Inlet Temp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632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13607</TotalTime>
  <Words>1704</Words>
  <Application>Microsoft Office PowerPoint</Application>
  <PresentationFormat>On-screen Show (4:3)</PresentationFormat>
  <Paragraphs>398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Presentation Overview</vt:lpstr>
      <vt:lpstr>Slide 3</vt:lpstr>
      <vt:lpstr>Cross Section View of Core (MCNP Model) </vt:lpstr>
      <vt:lpstr>Development of LEU Core CD35 Design</vt:lpstr>
      <vt:lpstr>Current HEU and Proposed LEU Core CD35 Fuel Cycles</vt:lpstr>
      <vt:lpstr>Power Distributions for Steady-State  FI and CHF Analyses</vt:lpstr>
      <vt:lpstr>Power Distributions for Steady-State  FI and CHF Analyses</vt:lpstr>
      <vt:lpstr>Slide 9</vt:lpstr>
      <vt:lpstr>Loss of Flow Accident</vt:lpstr>
      <vt:lpstr>Loss of Coolant Accident</vt:lpstr>
      <vt:lpstr>CD35 LOF and LOC Accidents  Fuel Plate 23 Centerline Temperature</vt:lpstr>
      <vt:lpstr>CD35 LOF and LOC Accidents  Coolant Channel 23 Flow Velocity</vt:lpstr>
      <vt:lpstr>LOF and LOC Accidents Using RELAP Peak Fuel Temperatures</vt:lpstr>
      <vt:lpstr>Fuel Conversion affect on Beryllium Lifetime</vt:lpstr>
      <vt:lpstr>CD35 Transition Core – Borated Side Plates</vt:lpstr>
      <vt:lpstr>Transition LEU Core CD35 - Fuel Cycle</vt:lpstr>
      <vt:lpstr>Slide 18</vt:lpstr>
      <vt:lpstr>Summary of Recent Accomplishments</vt:lpstr>
      <vt:lpstr>Summary of Recent Accomplishments</vt:lpstr>
      <vt:lpstr>Slide 21</vt:lpstr>
    </vt:vector>
  </TitlesOfParts>
  <Company>MURR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FoytoL</dc:creator>
  <cp:lastModifiedBy>%username%</cp:lastModifiedBy>
  <cp:revision>1005</cp:revision>
  <cp:lastPrinted>2013-06-05T14:50:09Z</cp:lastPrinted>
  <dcterms:created xsi:type="dcterms:W3CDTF">2006-10-23T11:56:52Z</dcterms:created>
  <dcterms:modified xsi:type="dcterms:W3CDTF">2013-09-25T12:37:29Z</dcterms:modified>
</cp:coreProperties>
</file>