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75" r:id="rId3"/>
    <p:sldId id="274" r:id="rId4"/>
    <p:sldId id="267" r:id="rId5"/>
    <p:sldId id="257" r:id="rId6"/>
    <p:sldId id="268" r:id="rId7"/>
    <p:sldId id="269" r:id="rId8"/>
    <p:sldId id="266" r:id="rId9"/>
    <p:sldId id="273" r:id="rId10"/>
    <p:sldId id="262" r:id="rId11"/>
    <p:sldId id="270" r:id="rId12"/>
    <p:sldId id="260" r:id="rId13"/>
    <p:sldId id="258" r:id="rId14"/>
    <p:sldId id="259" r:id="rId15"/>
    <p:sldId id="271" r:id="rId16"/>
    <p:sldId id="272" r:id="rId17"/>
    <p:sldId id="26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000"/>
    <a:srgbClr val="002100"/>
    <a:srgbClr val="2127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27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-346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D3B78-508E-FC49-858C-454C52997017}" type="datetimeFigureOut">
              <a:rPr lang="en-US" smtClean="0"/>
              <a:t>9/25/13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CFA24-C382-CF4E-89E2-E360542A6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67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D218F-DE8B-47F3-88F9-2E3B7D8575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81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D218F-DE8B-47F3-88F9-2E3B7D8575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76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FA24-C382-CF4E-89E2-E360542A68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1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FA24-C382-CF4E-89E2-E360542A68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34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BF4E-F941-BA4D-B74A-8B3187BCF795}" type="datetimeFigureOut">
              <a:rPr lang="en-US" smtClean="0"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D98E-39FF-9143-BA55-449D21C3D34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BF4E-F941-BA4D-B74A-8B3187BCF795}" type="datetimeFigureOut">
              <a:rPr lang="en-US" smtClean="0"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D98E-39FF-9143-BA55-449D21C3D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BF4E-F941-BA4D-B74A-8B3187BCF795}" type="datetimeFigureOut">
              <a:rPr lang="en-US" smtClean="0"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D98E-39FF-9143-BA55-449D21C3D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BF4E-F941-BA4D-B74A-8B3187BCF795}" type="datetimeFigureOut">
              <a:rPr lang="en-US" smtClean="0"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D98E-39FF-9143-BA55-449D21C3D34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BF4E-F941-BA4D-B74A-8B3187BCF795}" type="datetimeFigureOut">
              <a:rPr lang="en-US" smtClean="0"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D98E-39FF-9143-BA55-449D21C3D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BF4E-F941-BA4D-B74A-8B3187BCF795}" type="datetimeFigureOut">
              <a:rPr lang="en-US" smtClean="0"/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D98E-39FF-9143-BA55-449D21C3D34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BF4E-F941-BA4D-B74A-8B3187BCF795}" type="datetimeFigureOut">
              <a:rPr lang="en-US" smtClean="0"/>
              <a:t>9/25/13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D98E-39FF-9143-BA55-449D21C3D34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BF4E-F941-BA4D-B74A-8B3187BCF795}" type="datetimeFigureOut">
              <a:rPr lang="en-US" smtClean="0"/>
              <a:t>9/25/13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D98E-39FF-9143-BA55-449D21C3D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BF4E-F941-BA4D-B74A-8B3187BCF795}" type="datetimeFigureOut">
              <a:rPr lang="en-US" smtClean="0"/>
              <a:t>9/25/13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D98E-39FF-9143-BA55-449D21C3D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BF4E-F941-BA4D-B74A-8B3187BCF795}" type="datetimeFigureOut">
              <a:rPr lang="en-US" smtClean="0"/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D98E-39FF-9143-BA55-449D21C3D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BF4E-F941-BA4D-B74A-8B3187BCF795}" type="datetimeFigureOut">
              <a:rPr lang="en-US" smtClean="0"/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D98E-39FF-9143-BA55-449D21C3D34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6FBF4E-F941-BA4D-B74A-8B3187BCF795}" type="datetimeFigureOut">
              <a:rPr lang="en-US" smtClean="0"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B9D98E-39FF-9143-BA55-449D21C3D3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9945" y="3159663"/>
            <a:ext cx="5637010" cy="88211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400" dirty="0" smtClean="0"/>
              <a:t>The </a:t>
            </a:r>
            <a:r>
              <a:rPr lang="en-US" sz="2400" dirty="0"/>
              <a:t>primary neutron reflector at high-performance research and test reactors</a:t>
            </a:r>
            <a:br>
              <a:rPr lang="en-US" sz="2400" dirty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1350091"/>
            <a:ext cx="760333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3600" dirty="0">
                <a:solidFill>
                  <a:srgbClr val="000000"/>
                </a:solidFill>
                <a:effectLst/>
              </a:rPr>
              <a:t>The </a:t>
            </a:r>
            <a:r>
              <a:rPr lang="en-US" sz="3600" dirty="0" smtClean="0">
                <a:solidFill>
                  <a:srgbClr val="000000"/>
                </a:solidFill>
                <a:effectLst/>
              </a:rPr>
              <a:t>Impact </a:t>
            </a:r>
            <a:r>
              <a:rPr lang="en-US" sz="3600" dirty="0">
                <a:solidFill>
                  <a:srgbClr val="000000"/>
                </a:solidFill>
                <a:effectLst/>
              </a:rPr>
              <a:t>of the HEU to LEU </a:t>
            </a:r>
            <a:r>
              <a:rPr lang="en-US" sz="3600" dirty="0" smtClean="0">
                <a:solidFill>
                  <a:srgbClr val="000000"/>
                </a:solidFill>
                <a:effectLst/>
              </a:rPr>
              <a:t>Fuel </a:t>
            </a:r>
            <a:r>
              <a:rPr lang="en-US" sz="3600" dirty="0">
                <a:solidFill>
                  <a:srgbClr val="000000"/>
                </a:solidFill>
                <a:effectLst/>
              </a:rPr>
              <a:t>C</a:t>
            </a:r>
            <a:r>
              <a:rPr lang="en-US" sz="3600" dirty="0" smtClean="0">
                <a:solidFill>
                  <a:srgbClr val="000000"/>
                </a:solidFill>
                <a:effectLst/>
              </a:rPr>
              <a:t>onversion </a:t>
            </a:r>
            <a:r>
              <a:rPr lang="en-US" sz="3600" dirty="0">
                <a:solidFill>
                  <a:srgbClr val="000000"/>
                </a:solidFill>
                <a:effectLst/>
              </a:rPr>
              <a:t>on the </a:t>
            </a:r>
            <a:r>
              <a:rPr lang="en-US" sz="3600" dirty="0" smtClean="0">
                <a:solidFill>
                  <a:srgbClr val="000000"/>
                </a:solidFill>
                <a:effectLst/>
              </a:rPr>
              <a:t>Lifetime </a:t>
            </a:r>
            <a:r>
              <a:rPr lang="en-US" sz="3600" dirty="0">
                <a:solidFill>
                  <a:srgbClr val="000000"/>
                </a:solidFill>
                <a:effectLst/>
              </a:rPr>
              <a:t>and </a:t>
            </a:r>
            <a:r>
              <a:rPr lang="en-US" sz="3600" dirty="0" smtClean="0">
                <a:solidFill>
                  <a:srgbClr val="000000"/>
                </a:solidFill>
                <a:effectLst/>
              </a:rPr>
              <a:t>Efficacy </a:t>
            </a:r>
            <a:r>
              <a:rPr lang="en-US" sz="3600" dirty="0">
                <a:solidFill>
                  <a:srgbClr val="000000"/>
                </a:solidFill>
                <a:effectLst/>
              </a:rPr>
              <a:t>of </a:t>
            </a:r>
            <a:r>
              <a:rPr lang="en-US" sz="3600" dirty="0" smtClean="0">
                <a:solidFill>
                  <a:srgbClr val="000000"/>
                </a:solidFill>
                <a:effectLst/>
              </a:rPr>
              <a:t>Beryllium: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7643" y="4260158"/>
            <a:ext cx="3906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99946" y="4260158"/>
            <a:ext cx="4613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N.J. Peters, J.C. </a:t>
            </a:r>
            <a:r>
              <a:rPr lang="en-US" dirty="0" err="1" smtClean="0"/>
              <a:t>McKibben</a:t>
            </a:r>
            <a:r>
              <a:rPr lang="en-US" dirty="0" smtClean="0"/>
              <a:t> </a:t>
            </a:r>
            <a:r>
              <a:rPr lang="en-US" dirty="0"/>
              <a:t>and L. P. </a:t>
            </a:r>
            <a:r>
              <a:rPr lang="en-US" dirty="0" err="1"/>
              <a:t>Foyto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89966" y="4629490"/>
            <a:ext cx="66992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University of Missouri Research Reactor Facility</a:t>
            </a:r>
          </a:p>
          <a:p>
            <a:pPr algn="ctr"/>
            <a:r>
              <a:rPr lang="en-US" b="1" dirty="0"/>
              <a:t>1513 Research Park Drive, Columbia, Missouri 65211 – U.S.A</a:t>
            </a:r>
          </a:p>
          <a:p>
            <a:pPr algn="ctr"/>
            <a:endParaRPr lang="en-US" b="1" dirty="0"/>
          </a:p>
        </p:txBody>
      </p:sp>
      <p:grpSp>
        <p:nvGrpSpPr>
          <p:cNvPr id="8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9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3" cstate="print"/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3" cstate="print"/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9374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578" y="1056374"/>
            <a:ext cx="2908634" cy="5763533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022630" y="1071760"/>
            <a:ext cx="1825686" cy="5732441"/>
          </a:xfrm>
          <a:prstGeom prst="rect">
            <a:avLst/>
          </a:prstGeom>
          <a:solidFill>
            <a:schemeClr val="tx1">
              <a:lumMod val="75000"/>
              <a:lumOff val="25000"/>
              <a:alpha val="9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887225" y="1650758"/>
            <a:ext cx="600749" cy="6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1634" y="1439324"/>
            <a:ext cx="1770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Axial section 1</a:t>
            </a:r>
            <a:endParaRPr lang="en-US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1893830" y="2709594"/>
            <a:ext cx="600749" cy="6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1634" y="2516565"/>
            <a:ext cx="1770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Axial section 2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1888968" y="3828590"/>
            <a:ext cx="600749" cy="6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6772" y="3624756"/>
            <a:ext cx="1948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Axial section 3</a:t>
            </a:r>
          </a:p>
          <a:p>
            <a:r>
              <a:rPr lang="en-US" b="1" dirty="0" smtClean="0"/>
              <a:t>(peak flux zone)</a:t>
            </a:r>
            <a:endParaRPr lang="en-US" b="1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1888968" y="4930719"/>
            <a:ext cx="600749" cy="6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6772" y="4737690"/>
            <a:ext cx="1770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Axial section 4</a:t>
            </a:r>
            <a:endParaRPr lang="en-US" b="1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1895154" y="6071326"/>
            <a:ext cx="600749" cy="6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2958" y="5878297"/>
            <a:ext cx="1770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Axial section 5</a:t>
            </a:r>
            <a:endParaRPr lang="en-US" b="1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494578" y="3840894"/>
            <a:ext cx="29086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646544" y="0"/>
            <a:ext cx="8497455" cy="1213706"/>
          </a:xfrm>
        </p:spPr>
        <p:txBody>
          <a:bodyPr/>
          <a:lstStyle/>
          <a:p>
            <a:r>
              <a:rPr lang="en-US" sz="3200" dirty="0" smtClean="0"/>
              <a:t>Discretization of the Beryllium Reflector MCNP5 Model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5573360" y="4270845"/>
            <a:ext cx="351290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15 individual depletion zones (rings): 3 radial and 5 axial sections 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32" y="1650758"/>
            <a:ext cx="2848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Discretized Beryllium Sleeve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022273" y="2051407"/>
            <a:ext cx="877453" cy="19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26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/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/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TextBox 32"/>
          <p:cNvSpPr txBox="1"/>
          <p:nvPr/>
        </p:nvSpPr>
        <p:spPr>
          <a:xfrm>
            <a:off x="3297758" y="3490245"/>
            <a:ext cx="1302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Inner core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region</a:t>
            </a:r>
          </a:p>
        </p:txBody>
      </p:sp>
    </p:spTree>
    <p:extLst>
      <p:ext uri="{BB962C8B-B14F-4D97-AF65-F5344CB8AC3E}">
        <p14:creationId xmlns:p14="http://schemas.microsoft.com/office/powerpoint/2010/main" val="958608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1944292" y="3876406"/>
            <a:ext cx="592062" cy="6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8075" y="1068076"/>
            <a:ext cx="3008464" cy="5749635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27" name="Rectangle 26"/>
          <p:cNvSpPr/>
          <p:nvPr/>
        </p:nvSpPr>
        <p:spPr>
          <a:xfrm>
            <a:off x="3090190" y="1085270"/>
            <a:ext cx="1825686" cy="5732441"/>
          </a:xfrm>
          <a:prstGeom prst="rect">
            <a:avLst/>
          </a:prstGeom>
          <a:solidFill>
            <a:schemeClr val="tx1">
              <a:lumMod val="75000"/>
              <a:lumOff val="25000"/>
              <a:alpha val="9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898139" y="1650758"/>
            <a:ext cx="592062" cy="6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9470" y="1439324"/>
            <a:ext cx="1744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Axial section 1</a:t>
            </a:r>
            <a:endParaRPr lang="en-US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1914449" y="2709594"/>
            <a:ext cx="592062" cy="6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9072" y="2495221"/>
            <a:ext cx="1744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Axial section 2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76422" y="3675674"/>
            <a:ext cx="1920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Axial section 3</a:t>
            </a:r>
          </a:p>
          <a:p>
            <a:r>
              <a:rPr lang="en-US" b="1" dirty="0" smtClean="0"/>
              <a:t>(peak flux zone)</a:t>
            </a:r>
            <a:endParaRPr lang="en-US" b="1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1903776" y="5083932"/>
            <a:ext cx="592062" cy="6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6854" y="4868624"/>
            <a:ext cx="1744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Axial section 4</a:t>
            </a:r>
            <a:endParaRPr lang="en-US" b="1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1886351" y="6124686"/>
            <a:ext cx="592062" cy="6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0102" y="5878297"/>
            <a:ext cx="1744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Axial section 5</a:t>
            </a:r>
            <a:endParaRPr lang="en-US" b="1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477107" y="4022122"/>
            <a:ext cx="30194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41037" y="4083979"/>
            <a:ext cx="1896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Core Centerline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1" y="0"/>
            <a:ext cx="9144000" cy="108527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rgbClr val="0D79CA"/>
                </a:solidFill>
              </a:rPr>
              <a:t>Predicted Fast Flux Profile for MURR HEU Core Beryllium Reflector</a:t>
            </a:r>
            <a:endParaRPr lang="en-US" sz="3200" dirty="0">
              <a:solidFill>
                <a:srgbClr val="0D79CA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72409" y="1382896"/>
            <a:ext cx="3571591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Current beryllium </a:t>
            </a:r>
            <a:r>
              <a:rPr lang="en-US" sz="1600" b="1" dirty="0"/>
              <a:t>Peak </a:t>
            </a:r>
            <a:r>
              <a:rPr lang="en-US" sz="1600" b="1" dirty="0" smtClean="0"/>
              <a:t>Fast Flux</a:t>
            </a:r>
          </a:p>
          <a:p>
            <a:r>
              <a:rPr lang="en-US" sz="1600" b="1" dirty="0" smtClean="0"/>
              <a:t>(</a:t>
            </a:r>
            <a:r>
              <a:rPr lang="en-US" sz="1600" b="1" dirty="0"/>
              <a:t>&gt; 0.1MeV) </a:t>
            </a:r>
            <a:r>
              <a:rPr lang="en-US" sz="1600" b="1" dirty="0" smtClean="0"/>
              <a:t>= </a:t>
            </a:r>
            <a:r>
              <a:rPr lang="en-US" sz="1600" b="1" dirty="0" smtClean="0">
                <a:solidFill>
                  <a:srgbClr val="000000"/>
                </a:solidFill>
              </a:rPr>
              <a:t>9.40 x 10</a:t>
            </a:r>
            <a:r>
              <a:rPr lang="en-US" sz="1600" b="1" baseline="30000" dirty="0" smtClean="0">
                <a:solidFill>
                  <a:srgbClr val="000000"/>
                </a:solidFill>
              </a:rPr>
              <a:t>13</a:t>
            </a:r>
            <a:r>
              <a:rPr lang="en-US" sz="1600" b="1" dirty="0" smtClean="0">
                <a:solidFill>
                  <a:srgbClr val="000000"/>
                </a:solidFill>
              </a:rPr>
              <a:t> n</a:t>
            </a:r>
            <a:r>
              <a:rPr lang="en-US" sz="1600" b="1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b="1" dirty="0" smtClean="0">
                <a:solidFill>
                  <a:srgbClr val="000000"/>
                </a:solidFill>
              </a:rPr>
              <a:t>cm</a:t>
            </a:r>
            <a:r>
              <a:rPr lang="en-US" sz="1600" b="1" baseline="30000" dirty="0" smtClean="0">
                <a:solidFill>
                  <a:srgbClr val="000000"/>
                </a:solidFill>
              </a:rPr>
              <a:t>-2</a:t>
            </a:r>
            <a:r>
              <a:rPr lang="en-US" sz="1600" b="1" dirty="0" smtClean="0">
                <a:solidFill>
                  <a:srgbClr val="000000"/>
                </a:solidFill>
              </a:rPr>
              <a:t>s</a:t>
            </a:r>
            <a:r>
              <a:rPr lang="en-US" sz="1600" b="1" baseline="30000" dirty="0" smtClean="0">
                <a:solidFill>
                  <a:srgbClr val="000000"/>
                </a:solidFill>
              </a:rPr>
              <a:t>-1</a:t>
            </a:r>
          </a:p>
          <a:p>
            <a:endParaRPr lang="en-US" sz="1600" b="1" baseline="30000" dirty="0" smtClean="0">
              <a:solidFill>
                <a:srgbClr val="00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4917" y="4022122"/>
            <a:ext cx="962891" cy="2847699"/>
          </a:xfrm>
          <a:prstGeom prst="rect">
            <a:avLst/>
          </a:prstGeom>
        </p:spPr>
      </p:pic>
      <p:grpSp>
        <p:nvGrpSpPr>
          <p:cNvPr id="25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26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6" cstate="print"/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6" cstate="print"/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Rectangle 2"/>
          <p:cNvSpPr/>
          <p:nvPr/>
        </p:nvSpPr>
        <p:spPr>
          <a:xfrm>
            <a:off x="5586636" y="2096947"/>
            <a:ext cx="355736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MURR LEU-CD35 Core (&gt; 0.1MeV) fast flux =1.01 x 10</a:t>
            </a:r>
            <a:r>
              <a:rPr lang="en-US" sz="1600" b="1" baseline="30000" dirty="0">
                <a:solidFill>
                  <a:srgbClr val="FF0000"/>
                </a:solidFill>
              </a:rPr>
              <a:t>14</a:t>
            </a:r>
            <a:r>
              <a:rPr lang="en-US" sz="1600" b="1" dirty="0">
                <a:solidFill>
                  <a:srgbClr val="FF0000"/>
                </a:solidFill>
              </a:rPr>
              <a:t> n</a:t>
            </a:r>
            <a:r>
              <a:rPr lang="en-US" sz="1600" b="1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b="1" dirty="0">
                <a:solidFill>
                  <a:srgbClr val="FF0000"/>
                </a:solidFill>
              </a:rPr>
              <a:t>cm</a:t>
            </a:r>
            <a:r>
              <a:rPr lang="en-US" sz="1600" b="1" baseline="30000" dirty="0">
                <a:solidFill>
                  <a:srgbClr val="FF0000"/>
                </a:solidFill>
              </a:rPr>
              <a:t>-2</a:t>
            </a:r>
            <a:r>
              <a:rPr lang="en-US" sz="1600" b="1" dirty="0">
                <a:solidFill>
                  <a:srgbClr val="FF0000"/>
                </a:solidFill>
              </a:rPr>
              <a:t>s</a:t>
            </a:r>
            <a:r>
              <a:rPr lang="en-US" sz="1600" b="1" baseline="30000" dirty="0">
                <a:solidFill>
                  <a:srgbClr val="FF0000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1656923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615" y="1824264"/>
            <a:ext cx="1812637" cy="29983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0371" y="866299"/>
            <a:ext cx="4124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Predicted Peak </a:t>
            </a:r>
            <a:r>
              <a:rPr lang="en-US" b="1" baseline="30000" dirty="0" smtClean="0"/>
              <a:t>4</a:t>
            </a:r>
            <a:r>
              <a:rPr lang="en-US" b="1" dirty="0" smtClean="0"/>
              <a:t>He, </a:t>
            </a:r>
            <a:r>
              <a:rPr lang="en-US" b="1" baseline="30000" dirty="0" smtClean="0"/>
              <a:t>3</a:t>
            </a:r>
            <a:r>
              <a:rPr lang="en-US" b="1" dirty="0" smtClean="0"/>
              <a:t>He, </a:t>
            </a:r>
            <a:r>
              <a:rPr lang="en-US" b="1" baseline="30000" dirty="0" smtClean="0"/>
              <a:t>6</a:t>
            </a:r>
            <a:r>
              <a:rPr lang="en-US" b="1" dirty="0" smtClean="0"/>
              <a:t>Li and </a:t>
            </a:r>
            <a:r>
              <a:rPr lang="en-US" b="1" baseline="30000" dirty="0" smtClean="0"/>
              <a:t>3</a:t>
            </a:r>
            <a:r>
              <a:rPr lang="en-US" b="1" dirty="0" smtClean="0"/>
              <a:t>H concentration in beryllium after 8 years of full-power </a:t>
            </a:r>
            <a:r>
              <a:rPr lang="en-US" b="1" dirty="0" smtClean="0">
                <a:solidFill>
                  <a:srgbClr val="FF0000"/>
                </a:solidFill>
              </a:rPr>
              <a:t>LEU</a:t>
            </a:r>
            <a:r>
              <a:rPr lang="en-US" b="1" dirty="0" smtClean="0"/>
              <a:t> operation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0371" y="4822892"/>
            <a:ext cx="4124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Predicted Peak </a:t>
            </a:r>
            <a:r>
              <a:rPr lang="en-US" b="1" baseline="30000" dirty="0" smtClean="0"/>
              <a:t>4</a:t>
            </a:r>
            <a:r>
              <a:rPr lang="en-US" b="1" dirty="0" smtClean="0"/>
              <a:t>He, </a:t>
            </a:r>
            <a:r>
              <a:rPr lang="en-US" b="1" baseline="30000" dirty="0" smtClean="0"/>
              <a:t>3</a:t>
            </a:r>
            <a:r>
              <a:rPr lang="en-US" b="1" dirty="0" smtClean="0"/>
              <a:t>He, </a:t>
            </a:r>
            <a:r>
              <a:rPr lang="en-US" b="1" baseline="30000" dirty="0" smtClean="0"/>
              <a:t>6</a:t>
            </a:r>
            <a:r>
              <a:rPr lang="en-US" b="1" dirty="0" smtClean="0"/>
              <a:t>Li and </a:t>
            </a:r>
            <a:r>
              <a:rPr lang="en-US" b="1" baseline="30000" dirty="0" smtClean="0"/>
              <a:t>3</a:t>
            </a:r>
            <a:r>
              <a:rPr lang="en-US" b="1" dirty="0" smtClean="0"/>
              <a:t>H concentration in beryllium after 8 years of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full-power </a:t>
            </a:r>
            <a:r>
              <a:rPr lang="en-US" b="1" dirty="0" smtClean="0">
                <a:solidFill>
                  <a:srgbClr val="FF0000"/>
                </a:solidFill>
              </a:rPr>
              <a:t>HEU </a:t>
            </a:r>
            <a:r>
              <a:rPr lang="en-US" b="1" dirty="0" smtClean="0"/>
              <a:t>operation</a:t>
            </a:r>
            <a:endParaRPr lang="en-US" b="1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2854603" y="2353837"/>
            <a:ext cx="1697027" cy="95474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854603" y="3474369"/>
            <a:ext cx="1650332" cy="1097621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0" y="0"/>
            <a:ext cx="9144000" cy="735608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400" dirty="0" smtClean="0"/>
              <a:t>Gas Production Predictions from Models </a:t>
            </a:r>
            <a:endParaRPr lang="en-US" sz="3400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935" y="3700580"/>
            <a:ext cx="4493491" cy="306736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4935" y="681179"/>
            <a:ext cx="4506569" cy="2925617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61413" y="5832569"/>
            <a:ext cx="4214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~</a:t>
            </a:r>
            <a:r>
              <a:rPr lang="en-US" sz="2000" b="1" dirty="0" smtClean="0">
                <a:solidFill>
                  <a:srgbClr val="FF0000"/>
                </a:solidFill>
              </a:rPr>
              <a:t>11% larger </a:t>
            </a:r>
            <a:r>
              <a:rPr lang="en-US" sz="2000" b="1" dirty="0" smtClean="0">
                <a:solidFill>
                  <a:srgbClr val="FF0000"/>
                </a:solidFill>
              </a:rPr>
              <a:t>gas + 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6</a:t>
            </a:r>
            <a:r>
              <a:rPr lang="en-US" sz="2000" b="1" dirty="0" smtClean="0">
                <a:solidFill>
                  <a:srgbClr val="FF0000"/>
                </a:solidFill>
              </a:rPr>
              <a:t>Li </a:t>
            </a:r>
            <a:r>
              <a:rPr lang="en-US" sz="2000" b="1" dirty="0" smtClean="0">
                <a:solidFill>
                  <a:srgbClr val="FF0000"/>
                </a:solidFill>
              </a:rPr>
              <a:t>production in beryllium from LEU-CD35 Core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163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958" y="5276273"/>
            <a:ext cx="4223394" cy="14402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76" y="1110856"/>
            <a:ext cx="4508556" cy="2759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221" y="3967981"/>
            <a:ext cx="4508556" cy="27485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9958" y="1642586"/>
            <a:ext cx="4051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Total Gas production in beryllium for LEU Core at 8 </a:t>
            </a:r>
            <a:r>
              <a:rPr lang="en-US" b="1" dirty="0" err="1" smtClean="0"/>
              <a:t>yrs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89958" y="4551176"/>
            <a:ext cx="4051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Total gas production in beryllium for HEU </a:t>
            </a:r>
            <a:r>
              <a:rPr lang="en-US" b="1" dirty="0"/>
              <a:t>c</a:t>
            </a:r>
            <a:r>
              <a:rPr lang="en-US" b="1" dirty="0" smtClean="0"/>
              <a:t>ore at </a:t>
            </a:r>
            <a:r>
              <a:rPr lang="en-US" b="1" dirty="0" smtClean="0">
                <a:solidFill>
                  <a:srgbClr val="000000"/>
                </a:solidFill>
              </a:rPr>
              <a:t>8 </a:t>
            </a:r>
            <a:r>
              <a:rPr lang="en-US" b="1" dirty="0" err="1" smtClean="0">
                <a:solidFill>
                  <a:srgbClr val="000000"/>
                </a:solidFill>
              </a:rPr>
              <a:t>yrs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1110856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400" dirty="0" smtClean="0">
                <a:solidFill>
                  <a:schemeClr val="bg2">
                    <a:lumMod val="50000"/>
                  </a:schemeClr>
                </a:solidFill>
              </a:rPr>
              <a:t>Beryllium Gas Production Profiles for Swelling Analysis in for HEU and LEU Core</a:t>
            </a:r>
            <a:endParaRPr lang="en-US" sz="3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9958" y="2430387"/>
            <a:ext cx="4223394" cy="144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44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182" y="1153496"/>
            <a:ext cx="4516078" cy="2771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815" y="3994729"/>
            <a:ext cx="4500444" cy="27626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567" y="4511622"/>
            <a:ext cx="3668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Total heating rate in beryllium for HEU Core 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567" y="1679914"/>
            <a:ext cx="3668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Total heating rate in beryllium for LEU Core</a:t>
            </a:r>
            <a:endParaRPr lang="en-US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53496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Total Heating Profiles in Beryllium for Thermal Stress Analysis: HEU Vs. LEU Core </a:t>
            </a:r>
            <a:endParaRPr lang="en-US" sz="3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18545"/>
            <a:ext cx="4491182" cy="16394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05357"/>
            <a:ext cx="4491182" cy="153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89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75367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Preliminary Estimation of LEU-CD35 Beryllium Lifetime at MURR</a:t>
            </a:r>
            <a:endParaRPr lang="en-US" sz="3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343" y="986669"/>
            <a:ext cx="5143602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err="1"/>
              <a:t>Internuclear</a:t>
            </a:r>
            <a:r>
              <a:rPr lang="en-US" b="1" dirty="0"/>
              <a:t> Company calculated a </a:t>
            </a:r>
            <a:r>
              <a:rPr lang="en-US" b="1" dirty="0">
                <a:solidFill>
                  <a:srgbClr val="0000FF"/>
                </a:solidFill>
              </a:rPr>
              <a:t>maximum thermal stress </a:t>
            </a:r>
            <a:r>
              <a:rPr lang="en-US" b="1" dirty="0"/>
              <a:t>of </a:t>
            </a:r>
            <a:r>
              <a:rPr lang="en-US" b="1" dirty="0" smtClean="0">
                <a:solidFill>
                  <a:srgbClr val="0000FF"/>
                </a:solidFill>
              </a:rPr>
              <a:t>16,690psi</a:t>
            </a:r>
            <a:r>
              <a:rPr lang="en-US" b="1" dirty="0" smtClean="0"/>
              <a:t> </a:t>
            </a:r>
            <a:r>
              <a:rPr lang="en-US" b="1" dirty="0"/>
              <a:t>as compared to the </a:t>
            </a:r>
            <a:r>
              <a:rPr lang="en-US" b="1" dirty="0">
                <a:solidFill>
                  <a:srgbClr val="0000FF"/>
                </a:solidFill>
              </a:rPr>
              <a:t>assumed beryllium’s yield stress</a:t>
            </a:r>
            <a:r>
              <a:rPr lang="en-US" b="1" dirty="0"/>
              <a:t> of </a:t>
            </a:r>
            <a:r>
              <a:rPr lang="en-US" b="1" dirty="0" smtClean="0">
                <a:solidFill>
                  <a:srgbClr val="0000FF"/>
                </a:solidFill>
              </a:rPr>
              <a:t>27,000psi</a:t>
            </a:r>
            <a:r>
              <a:rPr lang="en-US" b="1" dirty="0" smtClean="0"/>
              <a:t> for </a:t>
            </a:r>
            <a:r>
              <a:rPr lang="en-US" b="1" dirty="0" smtClean="0">
                <a:solidFill>
                  <a:srgbClr val="0000FF"/>
                </a:solidFill>
              </a:rPr>
              <a:t>HEU at 10MW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Gas swelling stress HEU = beryllium yield stress - maximum thermal stress (</a:t>
            </a:r>
            <a:r>
              <a:rPr lang="en-US" b="1" dirty="0">
                <a:solidFill>
                  <a:srgbClr val="0000FF"/>
                </a:solidFill>
              </a:rPr>
              <a:t>10,310 </a:t>
            </a:r>
            <a:r>
              <a:rPr lang="en-US" b="1" dirty="0" smtClean="0">
                <a:solidFill>
                  <a:srgbClr val="0000FF"/>
                </a:solidFill>
              </a:rPr>
              <a:t>psi)</a:t>
            </a:r>
            <a:r>
              <a:rPr lang="en-US" b="1" dirty="0" smtClean="0"/>
              <a:t>		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 smtClean="0"/>
              <a:t>Thermal stress proportional heating difference between surfaces. Ratio between HEU and LEU-CD35 implies </a:t>
            </a:r>
            <a:r>
              <a:rPr lang="en-US" b="1" dirty="0" smtClean="0">
                <a:solidFill>
                  <a:srgbClr val="0000FF"/>
                </a:solidFill>
              </a:rPr>
              <a:t>LEU-CD35 at 12MW thermal stress is reduced to 13,320 </a:t>
            </a:r>
            <a:r>
              <a:rPr lang="en-US" b="1" dirty="0">
                <a:solidFill>
                  <a:srgbClr val="0000FF"/>
                </a:solidFill>
              </a:rPr>
              <a:t>psi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b="1" dirty="0" smtClean="0"/>
              <a:t>Consequently, </a:t>
            </a:r>
            <a:r>
              <a:rPr lang="en-US" b="1" dirty="0" smtClean="0">
                <a:solidFill>
                  <a:srgbClr val="0000FF"/>
                </a:solidFill>
              </a:rPr>
              <a:t>LEU-CD35 at 12MW swelling stress is increased to 13,680 psi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Using a conversion factor of 10.25psi/ppm and the LEU-CD35 gas production rate of 139ppm/</a:t>
            </a:r>
            <a:r>
              <a:rPr lang="en-US" b="1" dirty="0" err="1" smtClean="0">
                <a:solidFill>
                  <a:srgbClr val="000000"/>
                </a:solidFill>
              </a:rPr>
              <a:t>yr</a:t>
            </a:r>
            <a:r>
              <a:rPr lang="en-US" b="1" dirty="0" smtClean="0">
                <a:solidFill>
                  <a:srgbClr val="000000"/>
                </a:solidFill>
              </a:rPr>
              <a:t>, </a:t>
            </a:r>
            <a:r>
              <a:rPr lang="en-US" b="1" dirty="0" smtClean="0">
                <a:solidFill>
                  <a:srgbClr val="0000FF"/>
                </a:solidFill>
              </a:rPr>
              <a:t>lifetime for beryllium extended from 8 years to 9.6 years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70945" y="1448178"/>
            <a:ext cx="36689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Caveats: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Assumes that the beryllium yield stress is constant (i.e., unaffected during operation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The swelling behavior as a function of megawatts is not well known for beryllium</a:t>
            </a:r>
          </a:p>
          <a:p>
            <a:pPr marL="285750" indent="-285750">
              <a:buFont typeface="Arial"/>
              <a:buChar char="•"/>
            </a:pP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No measurements to benchmark model predictions</a:t>
            </a:r>
            <a:endParaRPr lang="en-US" b="1" dirty="0" smtClean="0">
              <a:solidFill>
                <a:srgbClr val="0000FF"/>
              </a:solidFill>
            </a:endParaRPr>
          </a:p>
        </p:txBody>
      </p:sp>
      <p:grpSp>
        <p:nvGrpSpPr>
          <p:cNvPr id="8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9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3" cstate="print"/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3" cstate="print"/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5161448" y="5655384"/>
            <a:ext cx="3982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Collaboration with HFIR and ATR for </a:t>
            </a:r>
            <a:r>
              <a:rPr lang="en-US" b="1" dirty="0" smtClean="0">
                <a:solidFill>
                  <a:srgbClr val="0000FF"/>
                </a:solidFill>
              </a:rPr>
              <a:t>more analysis of data </a:t>
            </a:r>
            <a:r>
              <a:rPr lang="en-US" b="1" dirty="0" smtClean="0">
                <a:solidFill>
                  <a:srgbClr val="0000FF"/>
                </a:solidFill>
              </a:rPr>
              <a:t>on beryllium </a:t>
            </a:r>
          </a:p>
        </p:txBody>
      </p:sp>
    </p:spTree>
    <p:extLst>
      <p:ext uri="{BB962C8B-B14F-4D97-AF65-F5344CB8AC3E}">
        <p14:creationId xmlns:p14="http://schemas.microsoft.com/office/powerpoint/2010/main" val="2580701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829" y="1305511"/>
            <a:ext cx="405762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Core Excess Reactivity loss is due to: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Buildup of the neutron poisons </a:t>
            </a:r>
            <a:r>
              <a:rPr lang="en-US" b="1" baseline="30000" dirty="0" smtClean="0"/>
              <a:t>6</a:t>
            </a:r>
            <a:r>
              <a:rPr lang="en-US" b="1" dirty="0" smtClean="0"/>
              <a:t>Li and </a:t>
            </a:r>
            <a:r>
              <a:rPr lang="en-US" b="1" baseline="30000" dirty="0" smtClean="0"/>
              <a:t>3</a:t>
            </a:r>
            <a:r>
              <a:rPr lang="en-US" b="1" dirty="0" smtClean="0"/>
              <a:t>He 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b="1" dirty="0" smtClean="0">
                <a:solidFill>
                  <a:srgbClr val="0000FF"/>
                </a:solidFill>
              </a:rPr>
              <a:t>absorption cross-sections = ~900 and 4900 barns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b="1" baseline="30000" dirty="0" smtClean="0">
                <a:solidFill>
                  <a:srgbClr val="0000FF"/>
                </a:solidFill>
              </a:rPr>
              <a:t>6</a:t>
            </a:r>
            <a:r>
              <a:rPr lang="en-US" sz="1600" b="1" dirty="0" smtClean="0">
                <a:solidFill>
                  <a:srgbClr val="0000FF"/>
                </a:solidFill>
              </a:rPr>
              <a:t>Li reaches equilibrium value in ~1 year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b="1" baseline="30000" dirty="0" smtClean="0">
                <a:solidFill>
                  <a:srgbClr val="0000FF"/>
                </a:solidFill>
              </a:rPr>
              <a:t>3</a:t>
            </a:r>
            <a:r>
              <a:rPr lang="en-US" sz="1600" b="1" dirty="0" smtClean="0">
                <a:solidFill>
                  <a:srgbClr val="0000FF"/>
                </a:solidFill>
              </a:rPr>
              <a:t>He constant increase with MWDs; small concentration &lt;1ppm at 26000 MWD</a:t>
            </a:r>
          </a:p>
          <a:p>
            <a:pPr lvl="1"/>
            <a:endParaRPr lang="en-US" sz="1600" b="1" dirty="0" smtClean="0">
              <a:solidFill>
                <a:srgbClr val="0000FF"/>
              </a:solidFill>
            </a:endParaRPr>
          </a:p>
          <a:p>
            <a:pPr marL="742950" lvl="1" indent="-285750">
              <a:buFont typeface="Arial"/>
              <a:buChar char="•"/>
            </a:pPr>
            <a:endParaRPr lang="en-US" sz="1600" b="1" dirty="0" smtClean="0">
              <a:solidFill>
                <a:srgbClr val="0000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Swelling </a:t>
            </a:r>
            <a:r>
              <a:rPr lang="en-US" b="1" dirty="0"/>
              <a:t>due to steady </a:t>
            </a:r>
            <a:r>
              <a:rPr lang="en-US" b="1" dirty="0" smtClean="0"/>
              <a:t>helium </a:t>
            </a:r>
            <a:r>
              <a:rPr lang="en-US" b="1" dirty="0"/>
              <a:t>+ </a:t>
            </a:r>
            <a:r>
              <a:rPr lang="en-US" b="1" dirty="0" smtClean="0"/>
              <a:t>tritium buildup decreases the beryllium macroscopic scattering cross-section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53496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Performance Degradation in Beryllium HEU and LEU Core: Excess Reactivity Loss </a:t>
            </a:r>
            <a:endParaRPr lang="en-US" sz="3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1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32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3" cstate="print"/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3" cstate="print"/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6162" y="1478213"/>
            <a:ext cx="2421734" cy="4463754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4930871" y="3254915"/>
            <a:ext cx="2113233" cy="1045841"/>
          </a:xfrm>
          <a:prstGeom prst="ellipse">
            <a:avLst/>
          </a:prstGeom>
          <a:solidFill>
            <a:schemeClr val="bg2">
              <a:lumMod val="50000"/>
              <a:alpha val="1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873342" y="4033961"/>
            <a:ext cx="811140" cy="7577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592428" y="4718548"/>
            <a:ext cx="1422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Region of greatest expected swelling 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22091" y="5949571"/>
            <a:ext cx="3763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Exaggeration of MURR beryllium swelling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0460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04" y="1430028"/>
            <a:ext cx="8428882" cy="52612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31102" y="3364267"/>
            <a:ext cx="494154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b="1" dirty="0" smtClean="0">
                <a:solidFill>
                  <a:srgbClr val="0000FF"/>
                </a:solidFill>
              </a:rPr>
              <a:t>Includes an </a:t>
            </a:r>
            <a:r>
              <a:rPr lang="en-US" sz="1600" b="1" dirty="0" err="1" smtClean="0">
                <a:solidFill>
                  <a:srgbClr val="0000FF"/>
                </a:solidFill>
              </a:rPr>
              <a:t>arbitrury</a:t>
            </a:r>
            <a:r>
              <a:rPr lang="en-US" sz="1600" b="1" dirty="0" smtClean="0">
                <a:solidFill>
                  <a:srgbClr val="0000FF"/>
                </a:solidFill>
              </a:rPr>
              <a:t> beryllium swelling </a:t>
            </a:r>
            <a:r>
              <a:rPr lang="en-US" sz="1600" b="1" dirty="0">
                <a:solidFill>
                  <a:srgbClr val="0000FF"/>
                </a:solidFill>
              </a:rPr>
              <a:t>rate = 0.09% per year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430028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Excess Reactivity Loss Vs. Time Curve for HEU vs. LEU-CD35   </a:t>
            </a:r>
            <a:endParaRPr lang="en-US" sz="3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2628" y="5603825"/>
            <a:ext cx="386153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b="1" dirty="0" smtClean="0">
                <a:solidFill>
                  <a:srgbClr val="0000FF"/>
                </a:solidFill>
              </a:rPr>
              <a:t>LEU has ~10% greater loss in reactivity at 26000 MWDs </a:t>
            </a:r>
            <a:endParaRPr lang="en-US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05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53496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Summary and Future </a:t>
            </a:r>
            <a:r>
              <a:rPr lang="en-US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orks </a:t>
            </a:r>
            <a:endParaRPr lang="en-US" sz="3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1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32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3" cstate="print"/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3" cstate="print"/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227343" y="676998"/>
            <a:ext cx="8512566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MCNP-coupled ORIGEN depletion simulations were used to predict the gas production and heating profiles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beryllium neutron reflector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study stress increase that can lead to fracture failure for the HEU and LEU-CD35 MURR core configuration.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is shown that for the HEU core, there is more energy deposited and less gas produced in the beryllium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which may correspond to greater thermal stress and lower swelling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stress, as compared to the LEU core.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Preliminary estimation for MURR’s beryllium shows a 1½ years increase in beryllium lifetime using the LEU-CD35 core as compared to the HEU core.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Neutron poison buildup and swelling appears to be responsible an increase lost (~10%) of excess reactivity in LEU-CD35 Core at 8 years of operation.</a:t>
            </a: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Increasing the data based for the impact of irradiating beryllium at research reactors is planned for future works:	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Benchmarking measurements are being done for the MURR beryllium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Analyzing beryllium irradiation data from HFIR and ATR </a:t>
            </a:r>
          </a:p>
          <a:p>
            <a:pPr lvl="1"/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915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5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2" cstate="print"/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2" cstate="print"/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alphaModFix amt="49000"/>
          </a:blip>
          <a:stretch>
            <a:fillRect/>
          </a:stretch>
        </p:blipFill>
        <p:spPr>
          <a:xfrm>
            <a:off x="2149397" y="0"/>
            <a:ext cx="661999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216321"/>
            <a:ext cx="4294909" cy="841614"/>
          </a:xfrm>
        </p:spPr>
        <p:txBody>
          <a:bodyPr/>
          <a:lstStyle/>
          <a:p>
            <a:pPr algn="l"/>
            <a:r>
              <a:rPr lang="en-US" sz="3200" b="1" dirty="0" smtClean="0"/>
              <a:t>Thank you</a:t>
            </a:r>
            <a:br>
              <a:rPr lang="en-US" sz="3200" b="1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            </a:t>
            </a:r>
            <a:r>
              <a:rPr lang="en-US" sz="3200" b="1" dirty="0" smtClean="0"/>
              <a:t> </a:t>
            </a:r>
            <a:r>
              <a:rPr lang="en-US" sz="3200" b="1" u="sng" dirty="0" smtClean="0"/>
              <a:t>Questions ?</a:t>
            </a:r>
            <a:br>
              <a:rPr lang="en-US" sz="3200" b="1" u="sng" dirty="0" smtClean="0"/>
            </a:b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2975190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1"/>
          <p:cNvSpPr>
            <a:spLocks noChangeArrowheads="1"/>
          </p:cNvSpPr>
          <p:nvPr/>
        </p:nvSpPr>
        <p:spPr bwMode="auto">
          <a:xfrm>
            <a:off x="340499" y="1060267"/>
            <a:ext cx="865970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>
                <a:solidFill>
                  <a:schemeClr val="accent1"/>
                </a:solidFill>
              </a:rPr>
              <a:t>Location:  </a:t>
            </a:r>
            <a:r>
              <a:rPr lang="en-US" sz="2400" dirty="0"/>
              <a:t>University of Missouri main campus in Columbia, Missouri, </a:t>
            </a:r>
            <a:r>
              <a:rPr lang="en-US" sz="2400" dirty="0" smtClean="0"/>
              <a:t>USA </a:t>
            </a:r>
            <a:r>
              <a:rPr lang="en-US" sz="2400" dirty="0"/>
              <a:t>[200 km West of St Louis]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6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>
                <a:solidFill>
                  <a:schemeClr val="accent1"/>
                </a:solidFill>
              </a:rPr>
              <a:t>Purpose:  </a:t>
            </a:r>
            <a:r>
              <a:rPr lang="en-US" sz="2400" dirty="0"/>
              <a:t>Multi-disciplinary research and education facility also providing a broad range of analytical and irradiation services to the research community and the commercial sector.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500" b="1" dirty="0">
              <a:solidFill>
                <a:srgbClr val="A50021"/>
              </a:solidFill>
              <a:cs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chemeClr val="accent1"/>
                </a:solidFill>
              </a:rPr>
              <a:t>History</a:t>
            </a:r>
            <a:r>
              <a:rPr lang="en-US" sz="2400" b="1" dirty="0">
                <a:solidFill>
                  <a:schemeClr val="accent1"/>
                </a:solidFill>
              </a:rPr>
              <a:t>:  </a:t>
            </a:r>
          </a:p>
          <a:p>
            <a:pPr marL="342900" indent="-227013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Font typeface="Arial" charset="0"/>
              <a:buChar char="•"/>
            </a:pPr>
            <a:r>
              <a:rPr lang="en-US" sz="2400" dirty="0"/>
              <a:t>First </a:t>
            </a:r>
            <a:r>
              <a:rPr lang="en-US" sz="2400" dirty="0" smtClean="0"/>
              <a:t>achieved criticality </a:t>
            </a:r>
            <a:r>
              <a:rPr lang="en-US" sz="2400" dirty="0"/>
              <a:t>on October 13, </a:t>
            </a:r>
            <a:r>
              <a:rPr lang="en-US" sz="2400" dirty="0" smtClean="0"/>
              <a:t>1966</a:t>
            </a:r>
          </a:p>
          <a:p>
            <a:pPr marL="342900" indent="-227013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Font typeface="Arial" charset="0"/>
              <a:buChar char="•"/>
            </a:pPr>
            <a:r>
              <a:rPr lang="en-US" sz="2400" dirty="0" smtClean="0"/>
              <a:t>Initially licensed at 5 </a:t>
            </a:r>
            <a:r>
              <a:rPr lang="en-US" sz="2400" dirty="0"/>
              <a:t>MW  </a:t>
            </a:r>
          </a:p>
          <a:p>
            <a:pPr marL="342900" indent="-227013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Font typeface="Arial" charset="0"/>
              <a:buChar char="•"/>
            </a:pPr>
            <a:r>
              <a:rPr lang="en-US" sz="2400" dirty="0" smtClean="0"/>
              <a:t>Uprated in power </a:t>
            </a:r>
            <a:r>
              <a:rPr lang="en-US" sz="2400" dirty="0"/>
              <a:t>to 10 MW in </a:t>
            </a:r>
            <a:r>
              <a:rPr lang="en-US" sz="2400" dirty="0" smtClean="0"/>
              <a:t>1974  </a:t>
            </a:r>
            <a:endParaRPr lang="en-US" sz="2400" dirty="0"/>
          </a:p>
          <a:p>
            <a:pPr marL="342900" indent="-227013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Font typeface="Arial" charset="0"/>
              <a:buChar char="•"/>
            </a:pPr>
            <a:r>
              <a:rPr lang="en-US" sz="2400" dirty="0"/>
              <a:t>Started </a:t>
            </a:r>
            <a:r>
              <a:rPr lang="en-US" sz="2400" dirty="0" smtClean="0"/>
              <a:t>≥</a:t>
            </a:r>
            <a:r>
              <a:rPr lang="en-US" sz="2400" dirty="0"/>
              <a:t>150 hours/week operation </a:t>
            </a:r>
            <a:r>
              <a:rPr lang="en-US" sz="2400" dirty="0" smtClean="0"/>
              <a:t>in September 1977</a:t>
            </a:r>
          </a:p>
          <a:p>
            <a:pPr marL="342900" indent="-227013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Font typeface="Arial" charset="0"/>
              <a:buChar char="•"/>
            </a:pPr>
            <a:r>
              <a:rPr lang="en-US" sz="2400" dirty="0" smtClean="0"/>
              <a:t>Submitted relicensing application in 2006 to the NRC</a:t>
            </a:r>
            <a:endParaRPr lang="en-US" sz="1600" dirty="0" smtClean="0"/>
          </a:p>
        </p:txBody>
      </p:sp>
      <p:grpSp>
        <p:nvGrpSpPr>
          <p:cNvPr id="4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5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3" cstate="print"/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3" cstate="print"/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9047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effectLst>
                  <a:reflection stA="50000" endPos="75000" dist="12700" dir="5400000" sy="-100000" algn="bl" rotWithShape="0"/>
                </a:effectLst>
              </a:rPr>
              <a:t>Facility Overview</a:t>
            </a:r>
            <a:endParaRPr lang="en-US" sz="3200" b="1" dirty="0">
              <a:solidFill>
                <a:schemeClr val="bg2">
                  <a:lumMod val="50000"/>
                </a:schemeClr>
              </a:solidFill>
              <a:effectLst>
                <a:reflection stA="50000" endPos="75000" dist="127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9345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5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/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/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73635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D79CA"/>
                </a:solidFill>
                <a:effectLst>
                  <a:reflection stA="28000" endPos="75000" dist="12700" dir="5400000" sy="-100000" algn="bl" rotWithShape="0"/>
                </a:effectLst>
              </a:rPr>
              <a:t>MURR Core 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effectLst>
                  <a:reflection stA="28000" endPos="75000" dist="12700" dir="5400000" sy="-100000" algn="bl" rotWithShape="0"/>
                </a:effectLst>
              </a:rPr>
              <a:t>Basic Reactor Parameters</a:t>
            </a:r>
            <a:endParaRPr lang="en-US" sz="3200" b="1" dirty="0">
              <a:solidFill>
                <a:schemeClr val="bg2">
                  <a:lumMod val="50000"/>
                </a:schemeClr>
              </a:solidFill>
              <a:effectLst>
                <a:reflection stA="28000" endPos="75000" dist="12700" dir="5400000" sy="-100000" algn="bl" rotWithShape="0"/>
              </a:effectLst>
            </a:endParaRPr>
          </a:p>
        </p:txBody>
      </p:sp>
      <p:sp>
        <p:nvSpPr>
          <p:cNvPr id="8" name="Rectangle 71"/>
          <p:cNvSpPr>
            <a:spLocks noChangeArrowheads="1"/>
          </p:cNvSpPr>
          <p:nvPr/>
        </p:nvSpPr>
        <p:spPr bwMode="auto">
          <a:xfrm>
            <a:off x="297076" y="759027"/>
            <a:ext cx="8675523" cy="529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smtClean="0"/>
              <a:t>MURR</a:t>
            </a:r>
            <a:r>
              <a:rPr lang="en-US" sz="2400" b="1" baseline="30000" dirty="0" smtClean="0"/>
              <a:t>®</a:t>
            </a:r>
            <a:r>
              <a:rPr lang="en-US" sz="2400" dirty="0" smtClean="0"/>
              <a:t> </a:t>
            </a:r>
            <a:r>
              <a:rPr lang="en-US" sz="2400" dirty="0"/>
              <a:t>is a pressurized, </a:t>
            </a:r>
            <a:r>
              <a:rPr lang="en-US" sz="2400" dirty="0" smtClean="0"/>
              <a:t>heterogeneous, reflected, open pool-type</a:t>
            </a:r>
            <a:r>
              <a:rPr lang="en-US" sz="2400" dirty="0"/>
              <a:t>, which is light-water moderated and cooled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000" dirty="0"/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Clr>
                <a:srgbClr val="0070C0"/>
              </a:buClr>
              <a:buFontTx/>
              <a:buChar char="•"/>
            </a:pPr>
            <a:r>
              <a:rPr lang="en-US" sz="2100" dirty="0"/>
              <a:t>Maximum power – </a:t>
            </a:r>
            <a:r>
              <a:rPr lang="en-US" sz="2100" b="1" dirty="0">
                <a:solidFill>
                  <a:srgbClr val="A50021"/>
                </a:solidFill>
              </a:rPr>
              <a:t>10 MW</a:t>
            </a:r>
            <a:r>
              <a:rPr lang="en-US" sz="2100" b="1" baseline="-25000" dirty="0">
                <a:solidFill>
                  <a:srgbClr val="A50021"/>
                </a:solidFill>
              </a:rPr>
              <a:t>th</a:t>
            </a:r>
            <a:endParaRPr lang="en-US" sz="2100" b="1" dirty="0">
              <a:solidFill>
                <a:srgbClr val="A50021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Clr>
                <a:srgbClr val="0070C0"/>
              </a:buClr>
              <a:buFontTx/>
              <a:buChar char="•"/>
            </a:pPr>
            <a:r>
              <a:rPr lang="en-US" sz="2100" dirty="0"/>
              <a:t>Peak flux in center test hole – </a:t>
            </a:r>
            <a:r>
              <a:rPr lang="en-US" sz="2100" b="1" dirty="0">
                <a:solidFill>
                  <a:srgbClr val="A50021"/>
                </a:solidFill>
              </a:rPr>
              <a:t>6.0E14 n/cm</a:t>
            </a:r>
            <a:r>
              <a:rPr lang="en-US" sz="2100" b="1" baseline="30000" dirty="0">
                <a:solidFill>
                  <a:srgbClr val="A50021"/>
                </a:solidFill>
              </a:rPr>
              <a:t>2</a:t>
            </a:r>
            <a:r>
              <a:rPr lang="en-US" sz="2100" b="1" dirty="0">
                <a:solidFill>
                  <a:srgbClr val="A50021"/>
                </a:solidFill>
              </a:rPr>
              <a:t>-s</a:t>
            </a: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Clr>
                <a:srgbClr val="0070C0"/>
              </a:buClr>
              <a:buFontTx/>
              <a:buChar char="•"/>
            </a:pPr>
            <a:r>
              <a:rPr lang="en-US" sz="2100" dirty="0"/>
              <a:t>Core – </a:t>
            </a:r>
            <a:r>
              <a:rPr lang="en-US" sz="2100" b="1" dirty="0">
                <a:solidFill>
                  <a:srgbClr val="A50021"/>
                </a:solidFill>
              </a:rPr>
              <a:t>8 fuel assemblies (775 grams of U-235/assembly)</a:t>
            </a: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Clr>
                <a:srgbClr val="0070C0"/>
              </a:buClr>
              <a:buFontTx/>
              <a:buChar char="•"/>
            </a:pPr>
            <a:r>
              <a:rPr lang="en-US" sz="2100" dirty="0" smtClean="0"/>
              <a:t>Excess reactivity </a:t>
            </a:r>
            <a:r>
              <a:rPr lang="en-US" sz="2100" dirty="0"/>
              <a:t>c</a:t>
            </a:r>
            <a:r>
              <a:rPr lang="en-US" sz="2100" dirty="0" smtClean="0"/>
              <a:t>ontrol </a:t>
            </a:r>
            <a:r>
              <a:rPr lang="en-US" sz="2100" dirty="0"/>
              <a:t>blades – </a:t>
            </a:r>
            <a:r>
              <a:rPr lang="en-US" sz="2100" b="1" dirty="0">
                <a:solidFill>
                  <a:srgbClr val="A50021"/>
                </a:solidFill>
              </a:rPr>
              <a:t>5 total: 4 </a:t>
            </a:r>
            <a:r>
              <a:rPr lang="en-US" sz="2100" b="1" dirty="0" smtClean="0">
                <a:solidFill>
                  <a:srgbClr val="A50021"/>
                </a:solidFill>
              </a:rPr>
              <a:t>BORAL</a:t>
            </a:r>
            <a:r>
              <a:rPr lang="en-US" sz="2100" b="1" baseline="30000" dirty="0" smtClean="0">
                <a:solidFill>
                  <a:srgbClr val="A50021"/>
                </a:solidFill>
              </a:rPr>
              <a:t>®</a:t>
            </a:r>
            <a:r>
              <a:rPr lang="en-US" sz="2100" b="1" dirty="0" smtClean="0">
                <a:solidFill>
                  <a:srgbClr val="A50021"/>
                </a:solidFill>
              </a:rPr>
              <a:t> </a:t>
            </a:r>
            <a:r>
              <a:rPr lang="en-US" sz="2100" b="1" dirty="0">
                <a:solidFill>
                  <a:srgbClr val="A50021"/>
                </a:solidFill>
              </a:rPr>
              <a:t>shim-safety, 1 SS regulating</a:t>
            </a: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Clr>
                <a:srgbClr val="0070C0"/>
              </a:buClr>
              <a:buFontTx/>
              <a:buChar char="•"/>
            </a:pPr>
            <a:r>
              <a:rPr lang="en-US" sz="2100" b="1" dirty="0" smtClean="0">
                <a:solidFill>
                  <a:srgbClr val="0000FF"/>
                </a:solidFill>
              </a:rPr>
              <a:t>Primary Reflector </a:t>
            </a:r>
            <a:r>
              <a:rPr lang="en-US" sz="2100" b="1" dirty="0">
                <a:solidFill>
                  <a:srgbClr val="0000FF"/>
                </a:solidFill>
              </a:rPr>
              <a:t>– </a:t>
            </a:r>
            <a:r>
              <a:rPr lang="en-US" sz="2100" b="1" dirty="0" smtClean="0">
                <a:solidFill>
                  <a:srgbClr val="0000FF"/>
                </a:solidFill>
              </a:rPr>
              <a:t>beryllium* </a:t>
            </a: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Clr>
                <a:srgbClr val="0070C0"/>
              </a:buClr>
              <a:buFontTx/>
              <a:buChar char="•"/>
            </a:pPr>
            <a:r>
              <a:rPr lang="en-US" sz="2100" dirty="0" smtClean="0"/>
              <a:t>Forced primary coolant flow rate</a:t>
            </a:r>
            <a:r>
              <a:rPr lang="en-US" sz="2100" dirty="0" smtClean="0">
                <a:solidFill>
                  <a:srgbClr val="FF0000"/>
                </a:solidFill>
              </a:rPr>
              <a:t> </a:t>
            </a:r>
            <a:r>
              <a:rPr lang="en-US" sz="2100" dirty="0" smtClean="0"/>
              <a:t>–</a:t>
            </a:r>
            <a:r>
              <a:rPr lang="en-US" sz="2100" dirty="0" smtClean="0">
                <a:solidFill>
                  <a:srgbClr val="FF0000"/>
                </a:solidFill>
              </a:rPr>
              <a:t> </a:t>
            </a:r>
            <a:r>
              <a:rPr lang="en-US" sz="2100" b="1" dirty="0" smtClean="0">
                <a:solidFill>
                  <a:srgbClr val="A50021"/>
                </a:solidFill>
              </a:rPr>
              <a:t>3,750 </a:t>
            </a:r>
            <a:r>
              <a:rPr lang="en-US" sz="2100" b="1" dirty="0" err="1" smtClean="0">
                <a:solidFill>
                  <a:srgbClr val="A50021"/>
                </a:solidFill>
              </a:rPr>
              <a:t>gpm</a:t>
            </a:r>
            <a:r>
              <a:rPr lang="en-US" sz="2100" b="1" dirty="0" smtClean="0">
                <a:solidFill>
                  <a:srgbClr val="A50021"/>
                </a:solidFill>
              </a:rPr>
              <a:t> (237 </a:t>
            </a:r>
            <a:r>
              <a:rPr lang="en-US" sz="2100" b="1" dirty="0" err="1" smtClean="0">
                <a:solidFill>
                  <a:srgbClr val="A50021"/>
                </a:solidFill>
              </a:rPr>
              <a:t>lps</a:t>
            </a:r>
            <a:r>
              <a:rPr lang="en-US" sz="2100" b="1" dirty="0" smtClean="0">
                <a:solidFill>
                  <a:srgbClr val="A50021"/>
                </a:solidFill>
              </a:rPr>
              <a:t>)</a:t>
            </a: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Clr>
                <a:srgbClr val="0070C0"/>
              </a:buClr>
              <a:buFontTx/>
              <a:buChar char="•"/>
            </a:pPr>
            <a:r>
              <a:rPr lang="en-US" sz="2100" dirty="0" smtClean="0"/>
              <a:t>Forced </a:t>
            </a:r>
            <a:r>
              <a:rPr lang="en-US" sz="2100" dirty="0"/>
              <a:t>pool coolant flow rate – </a:t>
            </a:r>
            <a:r>
              <a:rPr lang="en-US" sz="2100" b="1" dirty="0">
                <a:solidFill>
                  <a:srgbClr val="A50021"/>
                </a:solidFill>
              </a:rPr>
              <a:t>1,200 gpm (76 lps)</a:t>
            </a: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Clr>
                <a:srgbClr val="0070C0"/>
              </a:buClr>
              <a:buFontTx/>
              <a:buChar char="•"/>
            </a:pPr>
            <a:r>
              <a:rPr lang="en-US" sz="2100" dirty="0"/>
              <a:t>Primary coolant temps – </a:t>
            </a:r>
            <a:r>
              <a:rPr lang="en-US" sz="2100" b="1" dirty="0">
                <a:solidFill>
                  <a:srgbClr val="A50021"/>
                </a:solidFill>
              </a:rPr>
              <a:t>120 </a:t>
            </a:r>
            <a:r>
              <a:rPr lang="en-US" sz="2100" b="1" dirty="0">
                <a:solidFill>
                  <a:srgbClr val="A50021"/>
                </a:solidFill>
                <a:cs typeface="Arial" charset="0"/>
              </a:rPr>
              <a:t>°F (49 °C) </a:t>
            </a:r>
            <a:r>
              <a:rPr lang="en-US" sz="2100" b="1" dirty="0" smtClean="0">
                <a:solidFill>
                  <a:srgbClr val="A50021"/>
                </a:solidFill>
                <a:cs typeface="Arial" charset="0"/>
              </a:rPr>
              <a:t>inlet, </a:t>
            </a:r>
            <a:r>
              <a:rPr lang="en-US" sz="2100" b="1" dirty="0">
                <a:solidFill>
                  <a:srgbClr val="A50021"/>
                </a:solidFill>
                <a:cs typeface="Arial" charset="0"/>
              </a:rPr>
              <a:t>136 °F (58 °C) </a:t>
            </a:r>
            <a:r>
              <a:rPr lang="en-US" sz="2100" b="1" dirty="0" smtClean="0">
                <a:solidFill>
                  <a:srgbClr val="A50021"/>
                </a:solidFill>
                <a:cs typeface="Arial" charset="0"/>
              </a:rPr>
              <a:t>outlet</a:t>
            </a:r>
            <a:endParaRPr lang="en-US" sz="2100" b="1" dirty="0">
              <a:solidFill>
                <a:srgbClr val="A50021"/>
              </a:solidFill>
              <a:cs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Clr>
                <a:srgbClr val="0070C0"/>
              </a:buClr>
              <a:buFontTx/>
              <a:buChar char="•"/>
            </a:pPr>
            <a:r>
              <a:rPr lang="en-US" sz="2100" dirty="0">
                <a:cs typeface="Arial" charset="0"/>
              </a:rPr>
              <a:t>Primary coolant system pressure – </a:t>
            </a:r>
            <a:r>
              <a:rPr lang="en-US" sz="2100" b="1" dirty="0">
                <a:solidFill>
                  <a:srgbClr val="A50021"/>
                </a:solidFill>
                <a:cs typeface="Arial" charset="0"/>
              </a:rPr>
              <a:t>85 psia (586 kPa)</a:t>
            </a: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Clr>
                <a:srgbClr val="0070C0"/>
              </a:buClr>
              <a:buFontTx/>
              <a:buChar char="•"/>
            </a:pPr>
            <a:r>
              <a:rPr lang="en-US" sz="2100" dirty="0"/>
              <a:t>Pool coolant temps – </a:t>
            </a:r>
            <a:r>
              <a:rPr lang="en-US" sz="2100" b="1" dirty="0">
                <a:solidFill>
                  <a:srgbClr val="A50021"/>
                </a:solidFill>
              </a:rPr>
              <a:t>100 </a:t>
            </a:r>
            <a:r>
              <a:rPr lang="en-US" sz="2100" b="1" dirty="0">
                <a:solidFill>
                  <a:srgbClr val="A50021"/>
                </a:solidFill>
                <a:cs typeface="Arial" charset="0"/>
              </a:rPr>
              <a:t>°F (38 °C) </a:t>
            </a:r>
            <a:r>
              <a:rPr lang="en-US" sz="2100" b="1" dirty="0" smtClean="0">
                <a:solidFill>
                  <a:srgbClr val="A50021"/>
                </a:solidFill>
                <a:cs typeface="Arial" charset="0"/>
              </a:rPr>
              <a:t>inlet, </a:t>
            </a:r>
            <a:r>
              <a:rPr lang="en-US" sz="2100" b="1" dirty="0">
                <a:solidFill>
                  <a:srgbClr val="A50021"/>
                </a:solidFill>
                <a:cs typeface="Arial" charset="0"/>
              </a:rPr>
              <a:t>106 °F (41 °C) </a:t>
            </a:r>
            <a:r>
              <a:rPr lang="en-US" sz="2100" b="1" dirty="0" smtClean="0">
                <a:solidFill>
                  <a:srgbClr val="A50021"/>
                </a:solidFill>
                <a:cs typeface="Arial" charset="0"/>
              </a:rPr>
              <a:t>outlet</a:t>
            </a: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Clr>
                <a:srgbClr val="0070C0"/>
              </a:buClr>
              <a:buFontTx/>
              <a:buChar char="•"/>
            </a:pPr>
            <a:r>
              <a:rPr lang="en-US" sz="2100" dirty="0" err="1" smtClean="0">
                <a:cs typeface="Arial" charset="0"/>
              </a:rPr>
              <a:t>Beamports</a:t>
            </a:r>
            <a:r>
              <a:rPr lang="en-US" sz="2100" dirty="0" smtClean="0">
                <a:cs typeface="Arial" charset="0"/>
              </a:rPr>
              <a:t> – </a:t>
            </a:r>
            <a:r>
              <a:rPr lang="en-US" sz="2100" b="1" dirty="0" smtClean="0">
                <a:solidFill>
                  <a:srgbClr val="A50021"/>
                </a:solidFill>
                <a:cs typeface="Arial" charset="0"/>
              </a:rPr>
              <a:t>three 4-inch (10 cm), three 6-inch (15 cm)</a:t>
            </a:r>
            <a:endParaRPr lang="en-US" sz="2100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078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3182" y="113707"/>
            <a:ext cx="8682182" cy="1102884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Beryllium as a Primary Neutron </a:t>
            </a:r>
            <a:r>
              <a:rPr lang="en-US" sz="3200" dirty="0"/>
              <a:t>R</a:t>
            </a:r>
            <a:r>
              <a:rPr lang="en-US" sz="3200" dirty="0" smtClean="0"/>
              <a:t>eflector at Research Reactors 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195197" y="1501131"/>
            <a:ext cx="4560453" cy="4216539"/>
          </a:xfrm>
          <a:prstGeom prst="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/>
              <a:t>Advantageous qualities of beryllium: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 smtClean="0"/>
              <a:t>Has one </a:t>
            </a:r>
            <a:r>
              <a:rPr lang="en-US" sz="2000" b="1" dirty="0"/>
              <a:t>of the highest atom number densities (i.e., a relatively large scattering cross-section</a:t>
            </a:r>
            <a:r>
              <a:rPr lang="en-US" sz="2000" b="1" dirty="0" smtClean="0"/>
              <a:t>). 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 smtClean="0"/>
              <a:t>A very </a:t>
            </a:r>
            <a:r>
              <a:rPr lang="en-US" sz="2000" b="1" dirty="0"/>
              <a:t>small neutron absorption cross-section.  </a:t>
            </a:r>
            <a:endParaRPr lang="en-US" sz="2000" b="1" dirty="0" smtClean="0"/>
          </a:p>
          <a:p>
            <a:pPr marL="285750" indent="-285750">
              <a:buFont typeface="Arial"/>
              <a:buChar char="•"/>
            </a:pPr>
            <a:r>
              <a:rPr lang="en-US" sz="2000" b="1" dirty="0" smtClean="0"/>
              <a:t>Though </a:t>
            </a:r>
            <a:r>
              <a:rPr lang="en-US" sz="2000" b="1" dirty="0"/>
              <a:t>not as efficient, </a:t>
            </a:r>
            <a:r>
              <a:rPr lang="en-US" sz="2000" b="1" dirty="0" smtClean="0"/>
              <a:t>also </a:t>
            </a:r>
            <a:r>
              <a:rPr lang="en-US" sz="2000" b="1" dirty="0"/>
              <a:t>a neutron multiplier due to its small </a:t>
            </a:r>
            <a:r>
              <a:rPr lang="en-US" sz="2000" b="1" baseline="30000" dirty="0">
                <a:solidFill>
                  <a:srgbClr val="000090"/>
                </a:solidFill>
              </a:rPr>
              <a:t>9</a:t>
            </a:r>
            <a:r>
              <a:rPr lang="en-US" sz="2000" b="1" dirty="0">
                <a:solidFill>
                  <a:srgbClr val="000090"/>
                </a:solidFill>
              </a:rPr>
              <a:t>Be (</a:t>
            </a:r>
            <a:r>
              <a:rPr lang="en-US" sz="2000" b="1" dirty="0" err="1">
                <a:solidFill>
                  <a:srgbClr val="000090"/>
                </a:solidFill>
              </a:rPr>
              <a:t>n</a:t>
            </a:r>
            <a:r>
              <a:rPr lang="en-US" sz="2000" b="1" baseline="-25000" dirty="0" err="1">
                <a:solidFill>
                  <a:srgbClr val="000090"/>
                </a:solidFill>
              </a:rPr>
              <a:t>f</a:t>
            </a:r>
            <a:r>
              <a:rPr lang="en-US" sz="2000" b="1" dirty="0">
                <a:solidFill>
                  <a:srgbClr val="000090"/>
                </a:solidFill>
              </a:rPr>
              <a:t>, 2n) 2 </a:t>
            </a:r>
            <a:r>
              <a:rPr lang="en-US" sz="2000" b="1" baseline="30000" dirty="0">
                <a:solidFill>
                  <a:srgbClr val="000090"/>
                </a:solidFill>
              </a:rPr>
              <a:t>4</a:t>
            </a:r>
            <a:r>
              <a:rPr lang="en-US" sz="2000" b="1" dirty="0">
                <a:solidFill>
                  <a:srgbClr val="000090"/>
                </a:solidFill>
              </a:rPr>
              <a:t>He </a:t>
            </a:r>
            <a:r>
              <a:rPr lang="en-US" sz="2000" b="1" dirty="0"/>
              <a:t>and </a:t>
            </a:r>
            <a:r>
              <a:rPr lang="en-US" sz="2000" b="1" baseline="30000" dirty="0">
                <a:solidFill>
                  <a:srgbClr val="000090"/>
                </a:solidFill>
              </a:rPr>
              <a:t>9</a:t>
            </a:r>
            <a:r>
              <a:rPr lang="en-US" sz="2000" b="1" dirty="0">
                <a:solidFill>
                  <a:srgbClr val="000090"/>
                </a:solidFill>
              </a:rPr>
              <a:t>Be (</a:t>
            </a:r>
            <a:r>
              <a:rPr lang="en-US" sz="2000" b="1" dirty="0" err="1">
                <a:solidFill>
                  <a:srgbClr val="000090"/>
                </a:solidFill>
              </a:rPr>
              <a:t>γ</a:t>
            </a:r>
            <a:r>
              <a:rPr lang="en-US" sz="2000" b="1" dirty="0">
                <a:solidFill>
                  <a:srgbClr val="000090"/>
                </a:solidFill>
              </a:rPr>
              <a:t>, n) 2 </a:t>
            </a:r>
            <a:r>
              <a:rPr lang="en-US" sz="2000" b="1" baseline="30000" dirty="0">
                <a:solidFill>
                  <a:srgbClr val="000090"/>
                </a:solidFill>
              </a:rPr>
              <a:t>4</a:t>
            </a:r>
            <a:r>
              <a:rPr lang="en-US" sz="2000" b="1" dirty="0">
                <a:solidFill>
                  <a:srgbClr val="000090"/>
                </a:solidFill>
              </a:rPr>
              <a:t>He </a:t>
            </a:r>
            <a:r>
              <a:rPr lang="en-US" sz="2000" b="1" dirty="0"/>
              <a:t>cross-sections which increases core </a:t>
            </a:r>
            <a:r>
              <a:rPr lang="en-US" sz="2000" b="1" dirty="0" smtClean="0"/>
              <a:t>excess reactivity.</a:t>
            </a:r>
          </a:p>
        </p:txBody>
      </p:sp>
      <p:sp>
        <p:nvSpPr>
          <p:cNvPr id="6" name="Rectangle 5"/>
          <p:cNvSpPr/>
          <p:nvPr/>
        </p:nvSpPr>
        <p:spPr>
          <a:xfrm>
            <a:off x="4930876" y="2141552"/>
            <a:ext cx="4085048" cy="3323987"/>
          </a:xfrm>
          <a:prstGeom prst="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/>
              <a:t>Usage of beryllium as neutron reflector: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ATR (INL)– 200MW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HFIR (ORNL)– 100MW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MURR (Missouri University) –10 MW</a:t>
            </a:r>
          </a:p>
          <a:p>
            <a:pPr marL="285750" indent="-285750">
              <a:buFont typeface="Arial"/>
              <a:buChar char="•"/>
            </a:pPr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Works well for high power density Research </a:t>
            </a:r>
            <a:r>
              <a:rPr lang="en-US" b="1" dirty="0" smtClean="0">
                <a:solidFill>
                  <a:srgbClr val="FF0000"/>
                </a:solidFill>
              </a:rPr>
              <a:t>Reactors (e.g. MURR)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grpSp>
        <p:nvGrpSpPr>
          <p:cNvPr id="7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8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3" cstate="print"/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3" cstate="print"/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597106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13510"/>
            <a:ext cx="9144000" cy="6858000"/>
          </a:xfrm>
          <a:prstGeom prst="rect">
            <a:avLst/>
          </a:prstGeom>
        </p:spPr>
      </p:pic>
      <p:pic>
        <p:nvPicPr>
          <p:cNvPr id="4" name="Picture 3" descr="BeR-Vertical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7" y="2751259"/>
            <a:ext cx="2389260" cy="3597833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</p:pic>
      <p:pic>
        <p:nvPicPr>
          <p:cNvPr id="5" name="Picture 4" descr="BeR-To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7" y="738491"/>
            <a:ext cx="2400805" cy="1870294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70912" y="113707"/>
            <a:ext cx="7862006" cy="682999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effectLst>
                  <a:reflection stA="36000" endPos="75000" dist="12700" dir="5400000" sy="-100000" algn="bl" rotWithShape="0"/>
                </a:effectLst>
              </a:rPr>
              <a:t>The MURR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reflection stA="36000" endPos="75000" dist="12700" dir="5400000" sy="-100000" algn="bl" rotWithShape="0"/>
                </a:effectLst>
              </a:rPr>
              <a:t>Beryllium Reflector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24451" y="762674"/>
            <a:ext cx="50720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Geometry</a:t>
            </a:r>
            <a:r>
              <a:rPr lang="en-US" dirty="0" smtClean="0"/>
              <a:t>: cylindrical sleeve located around the outer reactor pressure vessel at the height that contains the reactor core</a:t>
            </a:r>
            <a:r>
              <a:rPr lang="en-US" dirty="0" smtClean="0">
                <a:effectLst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Material</a:t>
            </a:r>
            <a:r>
              <a:rPr lang="en-US" dirty="0" smtClean="0"/>
              <a:t>: S-200FH grade 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Height</a:t>
            </a:r>
            <a:r>
              <a:rPr lang="en-US" dirty="0" smtClean="0"/>
              <a:t>: 37 inches (94 cm)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O</a:t>
            </a:r>
            <a:r>
              <a:rPr lang="en-US" b="1" dirty="0" smtClean="0"/>
              <a:t>uter diameter</a:t>
            </a:r>
            <a:r>
              <a:rPr lang="en-US" dirty="0" smtClean="0"/>
              <a:t>: 19 inches (48.3 cm)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Sleeve thickness</a:t>
            </a:r>
            <a:r>
              <a:rPr lang="en-US" dirty="0" smtClean="0"/>
              <a:t>: 2.71 inches (6.9 cm)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24451" y="3427997"/>
            <a:ext cx="50720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Present replacement schedule for MURR HEU core: </a:t>
            </a:r>
            <a:r>
              <a:rPr lang="en-US" b="1" dirty="0" smtClean="0">
                <a:solidFill>
                  <a:srgbClr val="FF0000"/>
                </a:solidFill>
              </a:rPr>
              <a:t>8 years of full-power operation </a:t>
            </a:r>
            <a:r>
              <a:rPr lang="en-US" b="1" dirty="0" smtClean="0"/>
              <a:t>or </a:t>
            </a:r>
            <a:r>
              <a:rPr lang="en-US" b="1" dirty="0" smtClean="0">
                <a:solidFill>
                  <a:srgbClr val="FF0000"/>
                </a:solidFill>
              </a:rPr>
              <a:t>26000 MWD </a:t>
            </a:r>
            <a:r>
              <a:rPr lang="en-US" b="1" dirty="0" smtClean="0"/>
              <a:t>at 10MW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 smtClean="0"/>
              <a:t>Based on observed stress-fracture failure of beryllium in 1981</a:t>
            </a:r>
          </a:p>
          <a:p>
            <a:endParaRPr lang="en-US" b="1" dirty="0"/>
          </a:p>
          <a:p>
            <a:pPr marL="285750" lvl="1" indent="-285750">
              <a:buFont typeface="Arial"/>
              <a:buChar char="•"/>
            </a:pPr>
            <a:r>
              <a:rPr lang="en-US" b="1" dirty="0" smtClean="0"/>
              <a:t>Expected replacement schedule for proposed LEU-CD35 conversion core: </a:t>
            </a:r>
            <a:r>
              <a:rPr lang="en-US" b="1" dirty="0" smtClean="0">
                <a:solidFill>
                  <a:srgbClr val="FF0000"/>
                </a:solidFill>
              </a:rPr>
              <a:t>????</a:t>
            </a:r>
            <a:r>
              <a:rPr lang="en-US" b="1" dirty="0"/>
              <a:t> </a:t>
            </a:r>
            <a:endParaRPr lang="en-US" b="1" dirty="0" smtClean="0"/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8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9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5" cstate="print"/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5" cstate="print"/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359031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72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70912" y="0"/>
            <a:ext cx="7862006" cy="854365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reflection stA="50000" endPos="75000" dist="12700" dir="5400000" sy="-100000" algn="bl" rotWithShape="0"/>
                </a:effectLst>
              </a:rPr>
              <a:t>Limits on the Beryllium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effectLst>
                  <a:reflection stA="50000" endPos="75000" dist="12700" dir="5400000" sy="-100000" algn="bl" rotWithShape="0"/>
                </a:effectLst>
              </a:rPr>
              <a:t>Lifetime at Research Reactors</a:t>
            </a:r>
            <a:endParaRPr lang="en-US" sz="3200" dirty="0">
              <a:solidFill>
                <a:schemeClr val="bg2">
                  <a:lumMod val="50000"/>
                </a:schemeClr>
              </a:solidFill>
              <a:effectLst>
                <a:reflection stA="50000" endPos="75000" dist="12700" dir="5400000" sy="-10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8375" y="1134946"/>
            <a:ext cx="6500094" cy="5262979"/>
          </a:xfrm>
          <a:prstGeom prst="rect">
            <a:avLst/>
          </a:prstGeom>
          <a:ln w="3492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Routine replacement of beryllium due to radiation induced stress-fracture failure</a:t>
            </a:r>
            <a:r>
              <a:rPr lang="en-US" sz="2000" b="1" dirty="0" smtClean="0"/>
              <a:t>: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 dirty="0" smtClean="0"/>
              <a:t>Swelling stress from </a:t>
            </a:r>
            <a:r>
              <a:rPr lang="en-US" sz="2000" b="1" dirty="0"/>
              <a:t>g</a:t>
            </a:r>
            <a:r>
              <a:rPr lang="en-US" sz="2000" b="1" dirty="0" smtClean="0"/>
              <a:t>as production </a:t>
            </a:r>
          </a:p>
          <a:p>
            <a:pPr marL="800100" lvl="1" indent="-342900">
              <a:buFont typeface="Arial"/>
              <a:buChar char="•"/>
            </a:pPr>
            <a:endParaRPr lang="en-US" sz="2000" b="1" dirty="0"/>
          </a:p>
          <a:p>
            <a:pPr lvl="1"/>
            <a:endParaRPr lang="en-US" sz="2000" b="1" dirty="0"/>
          </a:p>
          <a:p>
            <a:pPr marL="800100" lvl="1" indent="-342900">
              <a:buFont typeface="Arial"/>
              <a:buChar char="•"/>
            </a:pPr>
            <a:endParaRPr lang="en-US" sz="2000" b="1" dirty="0" smtClean="0"/>
          </a:p>
          <a:p>
            <a:pPr marL="800100" lvl="1" indent="-342900">
              <a:buFont typeface="Arial"/>
              <a:buChar char="•"/>
            </a:pPr>
            <a:endParaRPr lang="en-US" sz="2000" b="1" dirty="0" smtClean="0"/>
          </a:p>
          <a:p>
            <a:pPr marL="800100" lvl="1" indent="-342900">
              <a:buFont typeface="Arial"/>
              <a:buChar char="•"/>
            </a:pPr>
            <a:r>
              <a:rPr lang="en-US" sz="2000" b="1" dirty="0" smtClean="0"/>
              <a:t>Thermal stress from radiation (gamma) energy deposition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Fuel conversion from HEU (</a:t>
            </a:r>
            <a:r>
              <a:rPr lang="en-US" sz="2400" b="1" dirty="0" err="1" smtClean="0"/>
              <a:t>UAl</a:t>
            </a:r>
            <a:r>
              <a:rPr lang="en-US" sz="2400" b="1" baseline="-25000" dirty="0" err="1" smtClean="0"/>
              <a:t>x</a:t>
            </a:r>
            <a:r>
              <a:rPr lang="en-US" sz="2400" b="1" dirty="0" smtClean="0"/>
              <a:t> dispersion) to LEU (U-10Mo monolithic)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b="1" dirty="0" smtClean="0"/>
              <a:t>In </a:t>
            </a:r>
            <a:r>
              <a:rPr lang="en-US" sz="2000" b="1" dirty="0"/>
              <a:t>accordance with the mission of the Global Threat Reduction Initiative (GTRI</a:t>
            </a:r>
            <a:r>
              <a:rPr lang="en-US" sz="2000" b="1" dirty="0" smtClean="0"/>
              <a:t>), the current capabilities and performance of </a:t>
            </a:r>
            <a:r>
              <a:rPr lang="en-US" sz="2000" b="1" dirty="0"/>
              <a:t>research and test reactors </a:t>
            </a:r>
            <a:r>
              <a:rPr lang="en-US" sz="2000" b="1" dirty="0" smtClean="0"/>
              <a:t>must be maintained after conversion</a:t>
            </a:r>
            <a:endParaRPr lang="en-US" sz="20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276" y="2288589"/>
            <a:ext cx="3331209" cy="10913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998262" y="2196226"/>
            <a:ext cx="2145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Very limited studies and measurements  available!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32896" y="4741157"/>
            <a:ext cx="2111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 previous studies available!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079" y="1385213"/>
            <a:ext cx="786804" cy="24822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849" y="3786424"/>
            <a:ext cx="786804" cy="237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83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11545"/>
            <a:ext cx="9143999" cy="1200728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3200" dirty="0" smtClean="0">
                <a:effectLst>
                  <a:reflection stA="36000" endPos="75000" dist="12700" dir="5400000" sy="-100000" algn="bl" rotWithShape="0"/>
                </a:effectLst>
              </a:rPr>
              <a:t>The Importance and Purpose/Intent of Investigating Beryllium Lifetime Limits</a:t>
            </a:r>
            <a:endParaRPr lang="en-US" sz="3200" dirty="0">
              <a:effectLst>
                <a:reflection stA="36000" endPos="75000" dist="12700" dir="5400000" sy="-100000" algn="bl" rotWithShape="0"/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1388372"/>
            <a:ext cx="4756726" cy="4874028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 smtClean="0"/>
              <a:t>Beryllium reflectors are specifically </a:t>
            </a:r>
            <a:r>
              <a:rPr lang="en-US" b="1" dirty="0"/>
              <a:t>designed and fabricated </a:t>
            </a:r>
            <a:r>
              <a:rPr lang="en-US" b="1" dirty="0" smtClean="0"/>
              <a:t>to </a:t>
            </a:r>
            <a:r>
              <a:rPr lang="en-US" b="1" dirty="0"/>
              <a:t>provide a critical core and desired </a:t>
            </a:r>
            <a:r>
              <a:rPr lang="en-US" b="1" dirty="0" smtClean="0"/>
              <a:t>power/flux distributions </a:t>
            </a:r>
          </a:p>
          <a:p>
            <a:pPr marL="365760" lvl="1" indent="0">
              <a:buNone/>
            </a:pPr>
            <a:endParaRPr lang="en-US" b="1" dirty="0" smtClean="0"/>
          </a:p>
          <a:p>
            <a:pPr lvl="1"/>
            <a:r>
              <a:rPr lang="en-US" b="1" dirty="0" smtClean="0"/>
              <a:t>Beryllium may be a part of the actual core structural component (</a:t>
            </a:r>
            <a:r>
              <a:rPr lang="en-US" b="1" dirty="0" smtClean="0">
                <a:solidFill>
                  <a:srgbClr val="0000FF"/>
                </a:solidFill>
              </a:rPr>
              <a:t>HFIR, ATR</a:t>
            </a:r>
            <a:r>
              <a:rPr lang="en-US" b="1" dirty="0" smtClean="0"/>
              <a:t>) or can affect operation of other core component (</a:t>
            </a:r>
            <a:r>
              <a:rPr lang="en-US" b="1" dirty="0" smtClean="0">
                <a:solidFill>
                  <a:srgbClr val="0000FF"/>
                </a:solidFill>
              </a:rPr>
              <a:t>MURR</a:t>
            </a:r>
            <a:r>
              <a:rPr lang="en-US" b="1" dirty="0" smtClean="0"/>
              <a:t>), such that failure can compromise normal operation</a:t>
            </a:r>
          </a:p>
          <a:p>
            <a:endParaRPr lang="en-US" b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756726" y="1373777"/>
            <a:ext cx="4341090" cy="5045495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FF0000"/>
                </a:solidFill>
              </a:rPr>
              <a:t>Until now, the development of a systematic approach to study the beryllium performance and  predict </a:t>
            </a:r>
            <a:r>
              <a:rPr lang="en-US" sz="2000" b="1" dirty="0">
                <a:solidFill>
                  <a:srgbClr val="FF0000"/>
                </a:solidFill>
              </a:rPr>
              <a:t>the t</a:t>
            </a:r>
            <a:r>
              <a:rPr lang="en-US" sz="2000" b="1" dirty="0" smtClean="0">
                <a:solidFill>
                  <a:srgbClr val="FF0000"/>
                </a:solidFill>
              </a:rPr>
              <a:t>otal </a:t>
            </a:r>
            <a:r>
              <a:rPr lang="en-US" sz="2000" b="1" dirty="0">
                <a:solidFill>
                  <a:srgbClr val="FF0000"/>
                </a:solidFill>
              </a:rPr>
              <a:t>stress </a:t>
            </a:r>
            <a:r>
              <a:rPr lang="en-US" sz="2000" b="1" dirty="0" smtClean="0">
                <a:solidFill>
                  <a:srgbClr val="FF0000"/>
                </a:solidFill>
              </a:rPr>
              <a:t>as </a:t>
            </a:r>
            <a:r>
              <a:rPr lang="en-US" sz="2000" b="1" dirty="0">
                <a:solidFill>
                  <a:srgbClr val="FF0000"/>
                </a:solidFill>
              </a:rPr>
              <a:t>a function of megawatt </a:t>
            </a:r>
            <a:r>
              <a:rPr lang="en-US" sz="2000" b="1" dirty="0" smtClean="0">
                <a:solidFill>
                  <a:srgbClr val="FF0000"/>
                </a:solidFill>
              </a:rPr>
              <a:t>days, has been lacking</a:t>
            </a:r>
          </a:p>
          <a:p>
            <a:endParaRPr lang="en-US" sz="1800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Specifically, the goal is to predict </a:t>
            </a:r>
            <a:r>
              <a:rPr lang="en-US" b="1" dirty="0">
                <a:solidFill>
                  <a:srgbClr val="000000"/>
                </a:solidFill>
              </a:rPr>
              <a:t>if there </a:t>
            </a:r>
            <a:r>
              <a:rPr lang="en-US" b="1" dirty="0" smtClean="0">
                <a:solidFill>
                  <a:srgbClr val="000000"/>
                </a:solidFill>
              </a:rPr>
              <a:t>is </a:t>
            </a:r>
            <a:r>
              <a:rPr lang="en-US" b="1" dirty="0">
                <a:solidFill>
                  <a:srgbClr val="000000"/>
                </a:solidFill>
              </a:rPr>
              <a:t>a </a:t>
            </a:r>
            <a:r>
              <a:rPr lang="en-US" b="1" dirty="0" smtClean="0">
                <a:solidFill>
                  <a:srgbClr val="000000"/>
                </a:solidFill>
              </a:rPr>
              <a:t>change in the stress vs. MWD curve, and performance</a:t>
            </a:r>
            <a:r>
              <a:rPr lang="en-US" b="1" dirty="0">
                <a:solidFill>
                  <a:srgbClr val="000000"/>
                </a:solidFill>
              </a:rPr>
              <a:t>, </a:t>
            </a:r>
            <a:r>
              <a:rPr lang="en-US" b="1" dirty="0" smtClean="0">
                <a:solidFill>
                  <a:srgbClr val="000000"/>
                </a:solidFill>
              </a:rPr>
              <a:t>on conversion of MURR </a:t>
            </a:r>
            <a:r>
              <a:rPr lang="en-US" b="1" dirty="0">
                <a:solidFill>
                  <a:srgbClr val="000000"/>
                </a:solidFill>
              </a:rPr>
              <a:t>from </a:t>
            </a:r>
            <a:r>
              <a:rPr lang="en-US" b="1" dirty="0" smtClean="0">
                <a:solidFill>
                  <a:srgbClr val="0000FF"/>
                </a:solidFill>
              </a:rPr>
              <a:t>10MW HEU </a:t>
            </a:r>
            <a:r>
              <a:rPr lang="en-US" b="1" dirty="0" smtClean="0">
                <a:solidFill>
                  <a:srgbClr val="000000"/>
                </a:solidFill>
              </a:rPr>
              <a:t>to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12MW LEU</a:t>
            </a:r>
            <a:r>
              <a:rPr lang="en-US" b="1" dirty="0" smtClean="0">
                <a:solidFill>
                  <a:schemeClr val="tx1"/>
                </a:solidFill>
              </a:rPr>
              <a:t>,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using MCNP-coupled-ORIGEN depletion models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8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9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/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/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198709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251773" y="1662067"/>
            <a:ext cx="6830039" cy="3061961"/>
            <a:chOff x="2057400" y="2067795"/>
            <a:chExt cx="5303878" cy="2675116"/>
          </a:xfrm>
        </p:grpSpPr>
        <p:sp>
          <p:nvSpPr>
            <p:cNvPr id="4" name="Rectangle 3"/>
            <p:cNvSpPr/>
            <p:nvPr/>
          </p:nvSpPr>
          <p:spPr>
            <a:xfrm>
              <a:off x="2057400" y="2067795"/>
              <a:ext cx="5303878" cy="2675116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41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MONTEBURNS 2.0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171699" y="2884518"/>
              <a:ext cx="1567055" cy="107004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u="sng" dirty="0">
                  <a:effectLst/>
                  <a:latin typeface="Times New Roman"/>
                  <a:ea typeface="Times New Roman"/>
                </a:rPr>
                <a:t>MCNP5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effectLst/>
                  <a:latin typeface="Times New Roman"/>
                  <a:ea typeface="Times New Roman"/>
                </a:rPr>
                <a:t>Detailed Fluxes &amp;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effectLst/>
                  <a:latin typeface="Times New Roman"/>
                  <a:ea typeface="Times New Roman"/>
                </a:rPr>
                <a:t>Reaction Rates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86399" y="2862697"/>
              <a:ext cx="1567055" cy="133755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u="sng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ORIGEN 2.2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Mass 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Activity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err="1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Heatload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err="1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Burnup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7" name="Circular Arrow 6"/>
            <p:cNvSpPr/>
            <p:nvPr/>
          </p:nvSpPr>
          <p:spPr>
            <a:xfrm rot="10800000">
              <a:off x="3657599" y="2340034"/>
              <a:ext cx="1928683" cy="2140093"/>
            </a:xfrm>
            <a:prstGeom prst="circularArrow">
              <a:avLst>
                <a:gd name="adj1" fmla="val 1669"/>
                <a:gd name="adj2" fmla="val 907898"/>
                <a:gd name="adj3" fmla="val 9345507"/>
                <a:gd name="adj4" fmla="val 793566"/>
                <a:gd name="adj5" fmla="val 6826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Circular Arrow 8"/>
            <p:cNvSpPr/>
            <p:nvPr/>
          </p:nvSpPr>
          <p:spPr>
            <a:xfrm>
              <a:off x="3657599" y="2568635"/>
              <a:ext cx="1928683" cy="2140093"/>
            </a:xfrm>
            <a:prstGeom prst="circularArrow">
              <a:avLst>
                <a:gd name="adj1" fmla="val 1669"/>
                <a:gd name="adj2" fmla="val 907898"/>
                <a:gd name="adj3" fmla="val 9345507"/>
                <a:gd name="adj4" fmla="val 793566"/>
                <a:gd name="adj5" fmla="val 682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Text Box 11"/>
            <p:cNvSpPr txBox="1"/>
            <p:nvPr/>
          </p:nvSpPr>
          <p:spPr>
            <a:xfrm>
              <a:off x="4000499" y="2677738"/>
              <a:ext cx="1205427" cy="802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943634"/>
                  </a:solidFill>
                  <a:effectLst/>
                  <a:latin typeface="Times New Roman"/>
                  <a:ea typeface="Times New Roman"/>
                </a:rPr>
                <a:t>1-group Flux 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943634"/>
                  </a:solidFill>
                  <a:effectLst/>
                  <a:latin typeface="Times New Roman"/>
                  <a:ea typeface="Times New Roman"/>
                </a:rPr>
                <a:t>1-group cross-section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" name="Text Box 13"/>
            <p:cNvSpPr txBox="1"/>
            <p:nvPr/>
          </p:nvSpPr>
          <p:spPr>
            <a:xfrm>
              <a:off x="4000500" y="3831648"/>
              <a:ext cx="1325970" cy="668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943634"/>
                  </a:solidFill>
                  <a:effectLst/>
                  <a:latin typeface="Times New Roman"/>
                  <a:ea typeface="Times New Roman"/>
                </a:rPr>
                <a:t>New Material definition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" name="Circular Arrow 11"/>
            <p:cNvSpPr/>
            <p:nvPr/>
          </p:nvSpPr>
          <p:spPr>
            <a:xfrm>
              <a:off x="4800600" y="3134938"/>
              <a:ext cx="723256" cy="802535"/>
            </a:xfrm>
            <a:prstGeom prst="circularArrow">
              <a:avLst>
                <a:gd name="adj1" fmla="val 6812"/>
                <a:gd name="adj2" fmla="val 1142319"/>
                <a:gd name="adj3" fmla="val 20176070"/>
                <a:gd name="adj4" fmla="val 1298883"/>
                <a:gd name="adj5" fmla="val 125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359794" y="53736"/>
            <a:ext cx="8226650" cy="1309924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/>
              <a:t>Computational Methodology for  Beryllium Depletion Models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2553866" y="5027434"/>
            <a:ext cx="37862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MONTEBURNS 2.0 </a:t>
            </a:r>
            <a:r>
              <a:rPr lang="en-US" b="1" dirty="0" smtClean="0"/>
              <a:t>– Time-dependent, cyclic, stepwise, MCNP-coupled-ORIGEN nuclear burn-up code system (LANL)</a:t>
            </a:r>
          </a:p>
        </p:txBody>
      </p:sp>
      <p:grpSp>
        <p:nvGrpSpPr>
          <p:cNvPr id="15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16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3" cstate="print"/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3" cstate="print"/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56274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4" y="10668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971" y="1178014"/>
            <a:ext cx="4685972" cy="425769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5486" y="5143"/>
            <a:ext cx="8933780" cy="1052384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rgbClr val="0D79CA"/>
                </a:solidFill>
              </a:rPr>
              <a:t>MCNP5 MURR Core HEU/LEU-CD35 Model</a:t>
            </a:r>
            <a:endParaRPr lang="en-US" sz="3200" dirty="0">
              <a:solidFill>
                <a:srgbClr val="0D79C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486" y="716028"/>
            <a:ext cx="4362542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MURR current HEU and proposed LEU-CD35 ex-core configuration is expected to have identical geometry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HEU core</a:t>
            </a:r>
            <a:r>
              <a:rPr lang="en-US" b="1" dirty="0" smtClean="0"/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 smtClean="0"/>
              <a:t>Fuel matrix: </a:t>
            </a:r>
            <a:r>
              <a:rPr lang="en-US" b="1" dirty="0" err="1" smtClean="0">
                <a:solidFill>
                  <a:srgbClr val="FF0000"/>
                </a:solidFill>
              </a:rPr>
              <a:t>UAl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x</a:t>
            </a:r>
            <a:r>
              <a:rPr lang="en-US" b="1" dirty="0" smtClean="0">
                <a:solidFill>
                  <a:srgbClr val="FF0000"/>
                </a:solidFill>
              </a:rPr>
              <a:t>, 24-plate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 smtClean="0"/>
              <a:t>Density = </a:t>
            </a:r>
            <a:r>
              <a:rPr lang="en-US" b="1" dirty="0" smtClean="0">
                <a:solidFill>
                  <a:srgbClr val="FF0000"/>
                </a:solidFill>
              </a:rPr>
              <a:t>3.7g/cc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 smtClean="0"/>
              <a:t>Typical mixed-fuel core configuration: </a:t>
            </a:r>
            <a:r>
              <a:rPr lang="en-US" b="1" dirty="0" smtClean="0">
                <a:solidFill>
                  <a:srgbClr val="FF0000"/>
                </a:solidFill>
              </a:rPr>
              <a:t>(640MWD) </a:t>
            </a:r>
            <a:r>
              <a:rPr lang="en-US" b="1" dirty="0" smtClean="0">
                <a:solidFill>
                  <a:srgbClr val="000000"/>
                </a:solidFill>
              </a:rPr>
              <a:t>at 10MW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U mass per core = </a:t>
            </a:r>
            <a:r>
              <a:rPr lang="en-US" b="1" dirty="0" smtClean="0">
                <a:solidFill>
                  <a:srgbClr val="FF0000"/>
                </a:solidFill>
              </a:rPr>
              <a:t>6.2Kg</a:t>
            </a:r>
          </a:p>
          <a:p>
            <a:pPr marL="742950" lvl="1" indent="-285750">
              <a:buFont typeface="Arial"/>
              <a:buChar char="•"/>
            </a:pPr>
            <a:endParaRPr lang="en-US" b="1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LEU-CD35 core</a:t>
            </a:r>
            <a:r>
              <a:rPr lang="en-US" b="1" dirty="0" smtClean="0"/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 smtClean="0"/>
              <a:t>Fuel matrix: </a:t>
            </a:r>
            <a:r>
              <a:rPr lang="en-US" b="1" dirty="0" smtClean="0">
                <a:solidFill>
                  <a:srgbClr val="FF0000"/>
                </a:solidFill>
              </a:rPr>
              <a:t>U-10Mo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23-plate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 smtClean="0"/>
              <a:t>Density = </a:t>
            </a:r>
            <a:r>
              <a:rPr lang="en-US" b="1" dirty="0" smtClean="0">
                <a:solidFill>
                  <a:srgbClr val="FF0000"/>
                </a:solidFill>
              </a:rPr>
              <a:t>15.7g/cc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 smtClean="0"/>
              <a:t>Similar mixed-fuel core configuration:</a:t>
            </a:r>
            <a:r>
              <a:rPr lang="en-US" b="1" dirty="0" smtClean="0">
                <a:solidFill>
                  <a:srgbClr val="FF0000"/>
                </a:solidFill>
              </a:rPr>
              <a:t> (765MWD) </a:t>
            </a:r>
            <a:r>
              <a:rPr lang="en-US" b="1" dirty="0" smtClean="0"/>
              <a:t>at 12 MW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 smtClean="0"/>
              <a:t>U mass per core = </a:t>
            </a:r>
            <a:r>
              <a:rPr lang="en-US" b="1" dirty="0" smtClean="0">
                <a:solidFill>
                  <a:srgbClr val="FF0000"/>
                </a:solidFill>
              </a:rPr>
              <a:t>14.0Kg</a:t>
            </a:r>
          </a:p>
        </p:txBody>
      </p:sp>
      <p:grpSp>
        <p:nvGrpSpPr>
          <p:cNvPr id="6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7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/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/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2" name="Straight Arrow Connector 11"/>
          <p:cNvCxnSpPr/>
          <p:nvPr/>
        </p:nvCxnSpPr>
        <p:spPr>
          <a:xfrm flipH="1" flipV="1">
            <a:off x="7150837" y="3777837"/>
            <a:ext cx="683066" cy="2070339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89191" y="5837504"/>
            <a:ext cx="1440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Discretized Beryllium Sleeve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43591082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15101</TotalTime>
  <Words>1586</Words>
  <Application>Microsoft Macintosh PowerPoint</Application>
  <PresentationFormat>On-screen Show (4:3)</PresentationFormat>
  <Paragraphs>190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Slipstream</vt:lpstr>
      <vt:lpstr>The Impact of the HEU to LEU Fuel Conversion on the Lifetime and Efficacy of Beryllium: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Discretization of the Beryllium Reflector MCNP5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              Questions ? </vt:lpstr>
    </vt:vector>
  </TitlesOfParts>
  <Company>MURR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Nickie Peters</dc:creator>
  <cp:lastModifiedBy>Nickie Peters</cp:lastModifiedBy>
  <cp:revision>222</cp:revision>
  <dcterms:created xsi:type="dcterms:W3CDTF">2013-09-04T20:09:41Z</dcterms:created>
  <dcterms:modified xsi:type="dcterms:W3CDTF">2013-09-25T16:33:52Z</dcterms:modified>
</cp:coreProperties>
</file>