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358" r:id="rId3"/>
    <p:sldId id="383" r:id="rId4"/>
    <p:sldId id="364" r:id="rId5"/>
    <p:sldId id="375" r:id="rId6"/>
    <p:sldId id="378" r:id="rId7"/>
    <p:sldId id="379" r:id="rId8"/>
    <p:sldId id="398" r:id="rId9"/>
    <p:sldId id="380" r:id="rId10"/>
    <p:sldId id="384" r:id="rId11"/>
    <p:sldId id="381" r:id="rId12"/>
    <p:sldId id="373" r:id="rId13"/>
    <p:sldId id="385" r:id="rId14"/>
    <p:sldId id="386" r:id="rId15"/>
    <p:sldId id="399" r:id="rId16"/>
    <p:sldId id="400" r:id="rId17"/>
    <p:sldId id="387" r:id="rId18"/>
    <p:sldId id="404" r:id="rId19"/>
    <p:sldId id="405" r:id="rId20"/>
    <p:sldId id="406" r:id="rId21"/>
    <p:sldId id="407" r:id="rId22"/>
    <p:sldId id="408" r:id="rId23"/>
    <p:sldId id="388" r:id="rId24"/>
    <p:sldId id="401" r:id="rId25"/>
    <p:sldId id="389" r:id="rId26"/>
    <p:sldId id="402" r:id="rId27"/>
    <p:sldId id="403" r:id="rId28"/>
    <p:sldId id="390" r:id="rId29"/>
    <p:sldId id="374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409" r:id="rId38"/>
  </p:sldIdLst>
  <p:sldSz cx="9144000" cy="6858000" type="screen4x3"/>
  <p:notesSz cx="6858000" cy="9144000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14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29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4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58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5733" algn="l" defTabSz="914293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2879" algn="l" defTabSz="914293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026" algn="l" defTabSz="914293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172" algn="l" defTabSz="914293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9251D"/>
    <a:srgbClr val="00FF00"/>
    <a:srgbClr val="CCFF66"/>
    <a:srgbClr val="FFCCFF"/>
    <a:srgbClr val="3399FF"/>
    <a:srgbClr val="00FFCC"/>
    <a:srgbClr val="FF00FF"/>
    <a:srgbClr val="FF6699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58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5134D7-CE44-5041-A0F7-FE4BD5481EA4}" type="doc">
      <dgm:prSet loTypeId="urn:microsoft.com/office/officeart/2005/8/layout/hList7#1" loCatId="list" qsTypeId="urn:microsoft.com/office/officeart/2005/8/quickstyle/3D7" qsCatId="3D" csTypeId="urn:microsoft.com/office/officeart/2005/8/colors/accent1_3" csCatId="accent1" phldr="1"/>
      <dgm:spPr/>
    </dgm:pt>
    <dgm:pt modelId="{CF2AE126-7FDE-1C40-A8C7-D8822A54ED01}">
      <dgm:prSet phldrT="[Text]"/>
      <dgm:spPr/>
      <dgm:t>
        <a:bodyPr/>
        <a:lstStyle/>
        <a:p>
          <a:r>
            <a:rPr lang="en-US" dirty="0" smtClean="0"/>
            <a:t>Global thinking</a:t>
          </a:r>
          <a:endParaRPr lang="en-US" dirty="0"/>
        </a:p>
      </dgm:t>
    </dgm:pt>
    <dgm:pt modelId="{A6203B2D-0B14-404A-B27B-CB56EB810BF5}" type="parTrans" cxnId="{1A717DEE-BEF9-F046-8DD5-71C0F726A547}">
      <dgm:prSet/>
      <dgm:spPr/>
      <dgm:t>
        <a:bodyPr/>
        <a:lstStyle/>
        <a:p>
          <a:endParaRPr lang="en-US"/>
        </a:p>
      </dgm:t>
    </dgm:pt>
    <dgm:pt modelId="{CD180D36-710F-EB43-9479-5FECF84A95DA}" type="sibTrans" cxnId="{1A717DEE-BEF9-F046-8DD5-71C0F726A547}">
      <dgm:prSet/>
      <dgm:spPr/>
      <dgm:t>
        <a:bodyPr/>
        <a:lstStyle/>
        <a:p>
          <a:endParaRPr lang="en-US"/>
        </a:p>
      </dgm:t>
    </dgm:pt>
    <dgm:pt modelId="{789756EA-1EAC-394B-A09D-94631560459F}">
      <dgm:prSet phldrT="[Text]"/>
      <dgm:spPr/>
      <dgm:t>
        <a:bodyPr/>
        <a:lstStyle/>
        <a:p>
          <a:r>
            <a:rPr lang="en-US" dirty="0" smtClean="0"/>
            <a:t>Leadership</a:t>
          </a:r>
          <a:endParaRPr lang="en-US" dirty="0"/>
        </a:p>
      </dgm:t>
    </dgm:pt>
    <dgm:pt modelId="{A3D0DF88-2F04-2943-A3C3-E66F4758BDDD}" type="parTrans" cxnId="{E847CFCB-2201-CD4B-AA08-6AF62BBCD0E4}">
      <dgm:prSet/>
      <dgm:spPr/>
      <dgm:t>
        <a:bodyPr/>
        <a:lstStyle/>
        <a:p>
          <a:endParaRPr lang="en-US"/>
        </a:p>
      </dgm:t>
    </dgm:pt>
    <dgm:pt modelId="{9513F77C-B336-994D-A070-D9CFE5D3C2C6}" type="sibTrans" cxnId="{E847CFCB-2201-CD4B-AA08-6AF62BBCD0E4}">
      <dgm:prSet/>
      <dgm:spPr/>
      <dgm:t>
        <a:bodyPr/>
        <a:lstStyle/>
        <a:p>
          <a:endParaRPr lang="en-US"/>
        </a:p>
      </dgm:t>
    </dgm:pt>
    <dgm:pt modelId="{83C101DC-3814-724A-B171-44AF6001DFEE}">
      <dgm:prSet phldrT="[Text]"/>
      <dgm:spPr/>
      <dgm:t>
        <a:bodyPr/>
        <a:lstStyle/>
        <a:p>
          <a:r>
            <a:rPr lang="en-US" dirty="0" smtClean="0"/>
            <a:t>Impact</a:t>
          </a:r>
          <a:endParaRPr lang="en-US" dirty="0"/>
        </a:p>
      </dgm:t>
    </dgm:pt>
    <dgm:pt modelId="{D3DC49F2-C2AC-EE46-929B-BB097AEEA711}" type="parTrans" cxnId="{CCE80C3B-1E71-DE44-9CD8-A5D6028234C8}">
      <dgm:prSet/>
      <dgm:spPr/>
      <dgm:t>
        <a:bodyPr/>
        <a:lstStyle/>
        <a:p>
          <a:endParaRPr lang="en-US"/>
        </a:p>
      </dgm:t>
    </dgm:pt>
    <dgm:pt modelId="{3D720CAD-D582-3745-A129-E7F095D2331F}" type="sibTrans" cxnId="{CCE80C3B-1E71-DE44-9CD8-A5D6028234C8}">
      <dgm:prSet/>
      <dgm:spPr/>
      <dgm:t>
        <a:bodyPr/>
        <a:lstStyle/>
        <a:p>
          <a:endParaRPr lang="en-US"/>
        </a:p>
      </dgm:t>
    </dgm:pt>
    <dgm:pt modelId="{8EC7897B-9E86-A74F-A16E-509410AB769C}" type="pres">
      <dgm:prSet presAssocID="{025134D7-CE44-5041-A0F7-FE4BD5481EA4}" presName="Name0" presStyleCnt="0">
        <dgm:presLayoutVars>
          <dgm:dir/>
          <dgm:resizeHandles val="exact"/>
        </dgm:presLayoutVars>
      </dgm:prSet>
      <dgm:spPr/>
    </dgm:pt>
    <dgm:pt modelId="{85D58BB7-C4B3-A04F-8461-A03B505BDED0}" type="pres">
      <dgm:prSet presAssocID="{025134D7-CE44-5041-A0F7-FE4BD5481EA4}" presName="fgShape" presStyleLbl="fgShp" presStyleIdx="0" presStyleCnt="1"/>
      <dgm:spPr/>
    </dgm:pt>
    <dgm:pt modelId="{64E514DC-C803-374F-99D3-07E155A76473}" type="pres">
      <dgm:prSet presAssocID="{025134D7-CE44-5041-A0F7-FE4BD5481EA4}" presName="linComp" presStyleCnt="0"/>
      <dgm:spPr/>
    </dgm:pt>
    <dgm:pt modelId="{11CF353F-1834-3148-A63F-BBBD2D755F7E}" type="pres">
      <dgm:prSet presAssocID="{CF2AE126-7FDE-1C40-A8C7-D8822A54ED01}" presName="compNode" presStyleCnt="0"/>
      <dgm:spPr/>
    </dgm:pt>
    <dgm:pt modelId="{44F4BDFF-C011-DA46-9C8E-1D666E1F8B60}" type="pres">
      <dgm:prSet presAssocID="{CF2AE126-7FDE-1C40-A8C7-D8822A54ED01}" presName="bkgdShape" presStyleLbl="node1" presStyleIdx="0" presStyleCnt="3"/>
      <dgm:spPr/>
      <dgm:t>
        <a:bodyPr/>
        <a:lstStyle/>
        <a:p>
          <a:endParaRPr lang="en-US"/>
        </a:p>
      </dgm:t>
    </dgm:pt>
    <dgm:pt modelId="{F6EE1E4B-3142-2441-83E5-7F0BDA3F8E77}" type="pres">
      <dgm:prSet presAssocID="{CF2AE126-7FDE-1C40-A8C7-D8822A54ED0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556E0-1B35-9F4D-B344-C047ADC1061D}" type="pres">
      <dgm:prSet presAssocID="{CF2AE126-7FDE-1C40-A8C7-D8822A54ED01}" presName="invisiNode" presStyleLbl="node1" presStyleIdx="0" presStyleCnt="3"/>
      <dgm:spPr/>
    </dgm:pt>
    <dgm:pt modelId="{E42838B7-8284-3945-BADB-CB784EF78F60}" type="pres">
      <dgm:prSet presAssocID="{CF2AE126-7FDE-1C40-A8C7-D8822A54ED01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E430F3D-E711-9A4A-BAE9-2CA94F957EFE}" type="pres">
      <dgm:prSet presAssocID="{CD180D36-710F-EB43-9479-5FECF84A95D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98D53DE-0FE2-464E-B1BB-4EB434F291BF}" type="pres">
      <dgm:prSet presAssocID="{789756EA-1EAC-394B-A09D-94631560459F}" presName="compNode" presStyleCnt="0"/>
      <dgm:spPr/>
    </dgm:pt>
    <dgm:pt modelId="{6EF7EFB7-E577-9D42-9BFC-1C5770C4B5AF}" type="pres">
      <dgm:prSet presAssocID="{789756EA-1EAC-394B-A09D-94631560459F}" presName="bkgdShape" presStyleLbl="node1" presStyleIdx="1" presStyleCnt="3"/>
      <dgm:spPr/>
      <dgm:t>
        <a:bodyPr/>
        <a:lstStyle/>
        <a:p>
          <a:endParaRPr lang="en-US"/>
        </a:p>
      </dgm:t>
    </dgm:pt>
    <dgm:pt modelId="{E5B7A389-1683-114B-8618-ED31FC7B8532}" type="pres">
      <dgm:prSet presAssocID="{789756EA-1EAC-394B-A09D-94631560459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FAA6C3-D2BA-3B43-9713-9085E0CCFA43}" type="pres">
      <dgm:prSet presAssocID="{789756EA-1EAC-394B-A09D-94631560459F}" presName="invisiNode" presStyleLbl="node1" presStyleIdx="1" presStyleCnt="3"/>
      <dgm:spPr/>
    </dgm:pt>
    <dgm:pt modelId="{1F882AB9-1257-8A49-9990-CDD7C6FF00AD}" type="pres">
      <dgm:prSet presAssocID="{789756EA-1EAC-394B-A09D-94631560459F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B70E4A6-6D14-8941-AE86-6DD65D09D201}" type="pres">
      <dgm:prSet presAssocID="{9513F77C-B336-994D-A070-D9CFE5D3C2C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F1AFBA1-B49E-D44A-BFCD-B34FE79CEC00}" type="pres">
      <dgm:prSet presAssocID="{83C101DC-3814-724A-B171-44AF6001DFEE}" presName="compNode" presStyleCnt="0"/>
      <dgm:spPr/>
    </dgm:pt>
    <dgm:pt modelId="{B0EDB3CF-7719-1F44-8E07-E8B11E782FA2}" type="pres">
      <dgm:prSet presAssocID="{83C101DC-3814-724A-B171-44AF6001DFEE}" presName="bkgdShape" presStyleLbl="node1" presStyleIdx="2" presStyleCnt="3" custLinFactNeighborX="-1979" custLinFactNeighborY="-5941"/>
      <dgm:spPr/>
      <dgm:t>
        <a:bodyPr/>
        <a:lstStyle/>
        <a:p>
          <a:endParaRPr lang="en-US"/>
        </a:p>
      </dgm:t>
    </dgm:pt>
    <dgm:pt modelId="{1F7972CD-1226-5549-AD8A-4F4A82804A14}" type="pres">
      <dgm:prSet presAssocID="{83C101DC-3814-724A-B171-44AF6001DFE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1E8C6-C476-D24B-A548-9D7D6BD1DC7F}" type="pres">
      <dgm:prSet presAssocID="{83C101DC-3814-724A-B171-44AF6001DFEE}" presName="invisiNode" presStyleLbl="node1" presStyleIdx="2" presStyleCnt="3"/>
      <dgm:spPr/>
    </dgm:pt>
    <dgm:pt modelId="{C9224836-4347-7C4A-8A5E-E6609BE9E4A9}" type="pres">
      <dgm:prSet presAssocID="{83C101DC-3814-724A-B171-44AF6001DFEE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790C7B5-76ED-3449-870D-D7FD219E0050}" type="presOf" srcId="{83C101DC-3814-724A-B171-44AF6001DFEE}" destId="{1F7972CD-1226-5549-AD8A-4F4A82804A14}" srcOrd="1" destOrd="0" presId="urn:microsoft.com/office/officeart/2005/8/layout/hList7#1"/>
    <dgm:cxn modelId="{1E9E3B21-0AF9-7D44-97A8-E33113A6CAAF}" type="presOf" srcId="{CF2AE126-7FDE-1C40-A8C7-D8822A54ED01}" destId="{44F4BDFF-C011-DA46-9C8E-1D666E1F8B60}" srcOrd="0" destOrd="0" presId="urn:microsoft.com/office/officeart/2005/8/layout/hList7#1"/>
    <dgm:cxn modelId="{F7C4B515-0B56-7B45-B334-97749DE260C2}" type="presOf" srcId="{83C101DC-3814-724A-B171-44AF6001DFEE}" destId="{B0EDB3CF-7719-1F44-8E07-E8B11E782FA2}" srcOrd="0" destOrd="0" presId="urn:microsoft.com/office/officeart/2005/8/layout/hList7#1"/>
    <dgm:cxn modelId="{1A717DEE-BEF9-F046-8DD5-71C0F726A547}" srcId="{025134D7-CE44-5041-A0F7-FE4BD5481EA4}" destId="{CF2AE126-7FDE-1C40-A8C7-D8822A54ED01}" srcOrd="0" destOrd="0" parTransId="{A6203B2D-0B14-404A-B27B-CB56EB810BF5}" sibTransId="{CD180D36-710F-EB43-9479-5FECF84A95DA}"/>
    <dgm:cxn modelId="{7A577B76-3E40-4242-B438-6FD4D861308F}" type="presOf" srcId="{789756EA-1EAC-394B-A09D-94631560459F}" destId="{E5B7A389-1683-114B-8618-ED31FC7B8532}" srcOrd="1" destOrd="0" presId="urn:microsoft.com/office/officeart/2005/8/layout/hList7#1"/>
    <dgm:cxn modelId="{CCE80C3B-1E71-DE44-9CD8-A5D6028234C8}" srcId="{025134D7-CE44-5041-A0F7-FE4BD5481EA4}" destId="{83C101DC-3814-724A-B171-44AF6001DFEE}" srcOrd="2" destOrd="0" parTransId="{D3DC49F2-C2AC-EE46-929B-BB097AEEA711}" sibTransId="{3D720CAD-D582-3745-A129-E7F095D2331F}"/>
    <dgm:cxn modelId="{C148C248-8B14-9941-A4B3-8ADB8809D9FF}" type="presOf" srcId="{789756EA-1EAC-394B-A09D-94631560459F}" destId="{6EF7EFB7-E577-9D42-9BFC-1C5770C4B5AF}" srcOrd="0" destOrd="0" presId="urn:microsoft.com/office/officeart/2005/8/layout/hList7#1"/>
    <dgm:cxn modelId="{83A93399-9300-8943-B0CF-B771A2C639B1}" type="presOf" srcId="{CF2AE126-7FDE-1C40-A8C7-D8822A54ED01}" destId="{F6EE1E4B-3142-2441-83E5-7F0BDA3F8E77}" srcOrd="1" destOrd="0" presId="urn:microsoft.com/office/officeart/2005/8/layout/hList7#1"/>
    <dgm:cxn modelId="{E847CFCB-2201-CD4B-AA08-6AF62BBCD0E4}" srcId="{025134D7-CE44-5041-A0F7-FE4BD5481EA4}" destId="{789756EA-1EAC-394B-A09D-94631560459F}" srcOrd="1" destOrd="0" parTransId="{A3D0DF88-2F04-2943-A3C3-E66F4758BDDD}" sibTransId="{9513F77C-B336-994D-A070-D9CFE5D3C2C6}"/>
    <dgm:cxn modelId="{DB0C21A4-7F6A-5A45-B369-DAC4C0B54983}" type="presOf" srcId="{025134D7-CE44-5041-A0F7-FE4BD5481EA4}" destId="{8EC7897B-9E86-A74F-A16E-509410AB769C}" srcOrd="0" destOrd="0" presId="urn:microsoft.com/office/officeart/2005/8/layout/hList7#1"/>
    <dgm:cxn modelId="{402C6509-A1B2-1048-9A9C-2FE61EA5284A}" type="presOf" srcId="{CD180D36-710F-EB43-9479-5FECF84A95DA}" destId="{3E430F3D-E711-9A4A-BAE9-2CA94F957EFE}" srcOrd="0" destOrd="0" presId="urn:microsoft.com/office/officeart/2005/8/layout/hList7#1"/>
    <dgm:cxn modelId="{6B04859D-7044-8649-8FB4-EF3718D44B7B}" type="presOf" srcId="{9513F77C-B336-994D-A070-D9CFE5D3C2C6}" destId="{6B70E4A6-6D14-8941-AE86-6DD65D09D201}" srcOrd="0" destOrd="0" presId="urn:microsoft.com/office/officeart/2005/8/layout/hList7#1"/>
    <dgm:cxn modelId="{786CD888-3204-2049-BDB7-53621DE62DFD}" type="presParOf" srcId="{8EC7897B-9E86-A74F-A16E-509410AB769C}" destId="{85D58BB7-C4B3-A04F-8461-A03B505BDED0}" srcOrd="0" destOrd="0" presId="urn:microsoft.com/office/officeart/2005/8/layout/hList7#1"/>
    <dgm:cxn modelId="{0EEA64C0-B99F-C145-B3F4-13000D3CAC1B}" type="presParOf" srcId="{8EC7897B-9E86-A74F-A16E-509410AB769C}" destId="{64E514DC-C803-374F-99D3-07E155A76473}" srcOrd="1" destOrd="0" presId="urn:microsoft.com/office/officeart/2005/8/layout/hList7#1"/>
    <dgm:cxn modelId="{929100C8-B156-5940-9C7A-54616985300C}" type="presParOf" srcId="{64E514DC-C803-374F-99D3-07E155A76473}" destId="{11CF353F-1834-3148-A63F-BBBD2D755F7E}" srcOrd="0" destOrd="0" presId="urn:microsoft.com/office/officeart/2005/8/layout/hList7#1"/>
    <dgm:cxn modelId="{A73F0CCC-ABD9-0647-BC55-AC412D93E111}" type="presParOf" srcId="{11CF353F-1834-3148-A63F-BBBD2D755F7E}" destId="{44F4BDFF-C011-DA46-9C8E-1D666E1F8B60}" srcOrd="0" destOrd="0" presId="urn:microsoft.com/office/officeart/2005/8/layout/hList7#1"/>
    <dgm:cxn modelId="{A1CB3509-F20B-3840-9FE5-EAAF1A4375DC}" type="presParOf" srcId="{11CF353F-1834-3148-A63F-BBBD2D755F7E}" destId="{F6EE1E4B-3142-2441-83E5-7F0BDA3F8E77}" srcOrd="1" destOrd="0" presId="urn:microsoft.com/office/officeart/2005/8/layout/hList7#1"/>
    <dgm:cxn modelId="{1B2182A1-A119-CB44-9960-7CD49902F6F0}" type="presParOf" srcId="{11CF353F-1834-3148-A63F-BBBD2D755F7E}" destId="{112556E0-1B35-9F4D-B344-C047ADC1061D}" srcOrd="2" destOrd="0" presId="urn:microsoft.com/office/officeart/2005/8/layout/hList7#1"/>
    <dgm:cxn modelId="{2B28A7E5-0CDC-A142-BC7F-76849F7E9926}" type="presParOf" srcId="{11CF353F-1834-3148-A63F-BBBD2D755F7E}" destId="{E42838B7-8284-3945-BADB-CB784EF78F60}" srcOrd="3" destOrd="0" presId="urn:microsoft.com/office/officeart/2005/8/layout/hList7#1"/>
    <dgm:cxn modelId="{BE28FC31-F5C5-0E40-A41B-4EED8F00EC72}" type="presParOf" srcId="{64E514DC-C803-374F-99D3-07E155A76473}" destId="{3E430F3D-E711-9A4A-BAE9-2CA94F957EFE}" srcOrd="1" destOrd="0" presId="urn:microsoft.com/office/officeart/2005/8/layout/hList7#1"/>
    <dgm:cxn modelId="{E91C3CEC-5894-8D41-83F7-34BAA0A54F92}" type="presParOf" srcId="{64E514DC-C803-374F-99D3-07E155A76473}" destId="{298D53DE-0FE2-464E-B1BB-4EB434F291BF}" srcOrd="2" destOrd="0" presId="urn:microsoft.com/office/officeart/2005/8/layout/hList7#1"/>
    <dgm:cxn modelId="{BF559828-6243-9F4C-A0BE-902EF90E7865}" type="presParOf" srcId="{298D53DE-0FE2-464E-B1BB-4EB434F291BF}" destId="{6EF7EFB7-E577-9D42-9BFC-1C5770C4B5AF}" srcOrd="0" destOrd="0" presId="urn:microsoft.com/office/officeart/2005/8/layout/hList7#1"/>
    <dgm:cxn modelId="{6A722ACC-6D6F-6E4D-99F9-1B3FDA08260B}" type="presParOf" srcId="{298D53DE-0FE2-464E-B1BB-4EB434F291BF}" destId="{E5B7A389-1683-114B-8618-ED31FC7B8532}" srcOrd="1" destOrd="0" presId="urn:microsoft.com/office/officeart/2005/8/layout/hList7#1"/>
    <dgm:cxn modelId="{BF3F516C-1990-3247-85F8-4EFF68D583CA}" type="presParOf" srcId="{298D53DE-0FE2-464E-B1BB-4EB434F291BF}" destId="{A0FAA6C3-D2BA-3B43-9713-9085E0CCFA43}" srcOrd="2" destOrd="0" presId="urn:microsoft.com/office/officeart/2005/8/layout/hList7#1"/>
    <dgm:cxn modelId="{D4560BBD-4638-3D4A-97D8-B9CE33D5C3D4}" type="presParOf" srcId="{298D53DE-0FE2-464E-B1BB-4EB434F291BF}" destId="{1F882AB9-1257-8A49-9990-CDD7C6FF00AD}" srcOrd="3" destOrd="0" presId="urn:microsoft.com/office/officeart/2005/8/layout/hList7#1"/>
    <dgm:cxn modelId="{8E3316E9-B322-7142-9DAB-AFC616F55EB3}" type="presParOf" srcId="{64E514DC-C803-374F-99D3-07E155A76473}" destId="{6B70E4A6-6D14-8941-AE86-6DD65D09D201}" srcOrd="3" destOrd="0" presId="urn:microsoft.com/office/officeart/2005/8/layout/hList7#1"/>
    <dgm:cxn modelId="{2E2E4C67-57EB-ED47-A426-D86B385AEA5D}" type="presParOf" srcId="{64E514DC-C803-374F-99D3-07E155A76473}" destId="{BF1AFBA1-B49E-D44A-BFCD-B34FE79CEC00}" srcOrd="4" destOrd="0" presId="urn:microsoft.com/office/officeart/2005/8/layout/hList7#1"/>
    <dgm:cxn modelId="{FEC6CB9E-2B33-3844-A1D9-EEDB675E26BA}" type="presParOf" srcId="{BF1AFBA1-B49E-D44A-BFCD-B34FE79CEC00}" destId="{B0EDB3CF-7719-1F44-8E07-E8B11E782FA2}" srcOrd="0" destOrd="0" presId="urn:microsoft.com/office/officeart/2005/8/layout/hList7#1"/>
    <dgm:cxn modelId="{B09B63E9-80D8-F24B-AC33-41CB51204A4A}" type="presParOf" srcId="{BF1AFBA1-B49E-D44A-BFCD-B34FE79CEC00}" destId="{1F7972CD-1226-5549-AD8A-4F4A82804A14}" srcOrd="1" destOrd="0" presId="urn:microsoft.com/office/officeart/2005/8/layout/hList7#1"/>
    <dgm:cxn modelId="{ABD1BF0C-B6F4-7D4D-B607-DEEDEBC57B1C}" type="presParOf" srcId="{BF1AFBA1-B49E-D44A-BFCD-B34FE79CEC00}" destId="{8281E8C6-C476-D24B-A548-9D7D6BD1DC7F}" srcOrd="2" destOrd="0" presId="urn:microsoft.com/office/officeart/2005/8/layout/hList7#1"/>
    <dgm:cxn modelId="{07851C4A-5877-A64A-8677-205295A1B9DD}" type="presParOf" srcId="{BF1AFBA1-B49E-D44A-BFCD-B34FE79CEC00}" destId="{C9224836-4347-7C4A-8A5E-E6609BE9E4A9}" srcOrd="3" destOrd="0" presId="urn:microsoft.com/office/officeart/2005/8/layout/hList7#1"/>
  </dgm:cxnLst>
  <dgm:bg>
    <a:solidFill>
      <a:srgbClr val="DE983C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460BD0-2BD8-9B40-8CCB-ACFE595BB017}" type="doc">
      <dgm:prSet loTypeId="urn:microsoft.com/office/officeart/2008/layout/CircularPictureCallou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4BFC196-37A4-B744-AA16-5239FF403645}">
      <dgm:prSet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</a:rPr>
            <a:t>Utah Nuclear Engineering Program</a:t>
          </a:r>
          <a:endParaRPr lang="en-US" sz="1800" dirty="0">
            <a:solidFill>
              <a:schemeClr val="tx1"/>
            </a:solidFill>
          </a:endParaRPr>
        </a:p>
      </dgm:t>
    </dgm:pt>
    <dgm:pt modelId="{26E284A8-C598-F740-9760-B75AA654724B}" type="parTrans" cxnId="{0687BCF6-BF64-7C44-A616-9AA3069CAD41}">
      <dgm:prSet/>
      <dgm:spPr/>
      <dgm:t>
        <a:bodyPr/>
        <a:lstStyle/>
        <a:p>
          <a:endParaRPr lang="en-US"/>
        </a:p>
      </dgm:t>
    </dgm:pt>
    <dgm:pt modelId="{9A9F292B-69FF-4B43-B7EC-1B9C351A70EC}" type="sibTrans" cxnId="{0687BCF6-BF64-7C44-A616-9AA3069CAD41}">
      <dgm:prSet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6811FC3-3D11-9E43-981C-F6695315EF5C}">
      <dgm:prSet phldrT="[Text]"/>
      <dgm:spPr/>
      <dgm:t>
        <a:bodyPr/>
        <a:lstStyle/>
        <a:p>
          <a:r>
            <a:rPr lang="en-US" dirty="0" smtClean="0"/>
            <a:t>Nuclear Engineering Minor</a:t>
          </a:r>
          <a:endParaRPr lang="en-US" dirty="0"/>
        </a:p>
      </dgm:t>
    </dgm:pt>
    <dgm:pt modelId="{948C3C93-D6AE-DA4C-8716-A7DBDCB45C1A}" type="parTrans" cxnId="{C896A7AD-05F6-F842-8555-62846426008A}">
      <dgm:prSet/>
      <dgm:spPr/>
      <dgm:t>
        <a:bodyPr/>
        <a:lstStyle/>
        <a:p>
          <a:endParaRPr lang="en-US"/>
        </a:p>
      </dgm:t>
    </dgm:pt>
    <dgm:pt modelId="{BCB170E9-9C52-F94E-B9C9-24DF2595B092}" type="sibTrans" cxnId="{C896A7AD-05F6-F842-8555-62846426008A}">
      <dgm:prSet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B74C11E-877F-D34E-85F9-496171E072A6}">
      <dgm:prSet phldrT="[Text]"/>
      <dgm:spPr/>
      <dgm:t>
        <a:bodyPr/>
        <a:lstStyle/>
        <a:p>
          <a:r>
            <a:rPr lang="en-US" dirty="0" smtClean="0"/>
            <a:t>Graduate MS &amp; PhD Program</a:t>
          </a:r>
          <a:endParaRPr lang="en-US" dirty="0"/>
        </a:p>
      </dgm:t>
    </dgm:pt>
    <dgm:pt modelId="{89E9FD0F-6DA9-D04C-A7FE-C26AF73EB2ED}" type="parTrans" cxnId="{E4556F52-22FA-EE4F-A5A7-FB11A76E4EA0}">
      <dgm:prSet/>
      <dgm:spPr/>
      <dgm:t>
        <a:bodyPr/>
        <a:lstStyle/>
        <a:p>
          <a:endParaRPr lang="en-US"/>
        </a:p>
      </dgm:t>
    </dgm:pt>
    <dgm:pt modelId="{AF9612B0-E6D5-884C-8981-4DDDD0400D42}" type="sibTrans" cxnId="{E4556F52-22FA-EE4F-A5A7-FB11A76E4EA0}">
      <dgm:prSet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C86A818-7144-5649-ADD9-213AA6AF3657}">
      <dgm:prSet phldrT="[Text]"/>
      <dgm:spPr/>
      <dgm:t>
        <a:bodyPr/>
        <a:lstStyle/>
        <a:p>
          <a:r>
            <a:rPr lang="en-US" dirty="0" smtClean="0"/>
            <a:t>SRO &amp; Lab Training</a:t>
          </a:r>
          <a:endParaRPr lang="en-US" dirty="0"/>
        </a:p>
      </dgm:t>
    </dgm:pt>
    <dgm:pt modelId="{40FA42D9-169A-6840-AC3A-34B096E366EE}" type="parTrans" cxnId="{C1CFBCE0-CE2F-544E-9344-5EA9BC04663C}">
      <dgm:prSet/>
      <dgm:spPr/>
      <dgm:t>
        <a:bodyPr/>
        <a:lstStyle/>
        <a:p>
          <a:endParaRPr lang="en-US"/>
        </a:p>
      </dgm:t>
    </dgm:pt>
    <dgm:pt modelId="{97DE4A73-316C-FC4A-9B08-1F633A78B2CA}" type="sibTrans" cxnId="{C1CFBCE0-CE2F-544E-9344-5EA9BC04663C}">
      <dgm:prSet/>
      <dgm:spPr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C94938-F5CA-D742-B340-ED0048B3886E}" type="pres">
      <dgm:prSet presAssocID="{65460BD0-2BD8-9B40-8CCB-ACFE595BB01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8914996-1138-B744-9075-441CF3D82324}" type="pres">
      <dgm:prSet presAssocID="{65460BD0-2BD8-9B40-8CCB-ACFE595BB017}" presName="Name1" presStyleCnt="0"/>
      <dgm:spPr/>
    </dgm:pt>
    <dgm:pt modelId="{F97119B2-7FDD-7741-971A-DF9F2C68088E}" type="pres">
      <dgm:prSet presAssocID="{9A9F292B-69FF-4B43-B7EC-1B9C351A70EC}" presName="picture_1" presStyleCnt="0"/>
      <dgm:spPr/>
    </dgm:pt>
    <dgm:pt modelId="{71D82C02-C7E2-CE4B-B6FF-3149570F3DEE}" type="pres">
      <dgm:prSet presAssocID="{9A9F292B-69FF-4B43-B7EC-1B9C351A70EC}" presName="pictureRepeatNode" presStyleLbl="alignImgPlace1" presStyleIdx="0" presStyleCnt="4"/>
      <dgm:spPr/>
      <dgm:t>
        <a:bodyPr/>
        <a:lstStyle/>
        <a:p>
          <a:endParaRPr lang="en-US"/>
        </a:p>
      </dgm:t>
    </dgm:pt>
    <dgm:pt modelId="{59DED625-EEA0-C947-8F7D-3E91511D984A}" type="pres">
      <dgm:prSet presAssocID="{64BFC196-37A4-B744-AA16-5239FF403645}" presName="text_1" presStyleLbl="node1" presStyleIdx="0" presStyleCnt="0" custLinFactNeighborX="2345" custLinFactNeighborY="-76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F57E59-E874-AD4F-BE1B-38917D8179FE}" type="pres">
      <dgm:prSet presAssocID="{BCB170E9-9C52-F94E-B9C9-24DF2595B092}" presName="picture_2" presStyleCnt="0"/>
      <dgm:spPr/>
    </dgm:pt>
    <dgm:pt modelId="{5338CFD1-A727-6145-B130-4731EE9DDEE1}" type="pres">
      <dgm:prSet presAssocID="{BCB170E9-9C52-F94E-B9C9-24DF2595B092}" presName="pictureRepeatNode" presStyleLbl="alignImgPlace1" presStyleIdx="1" presStyleCnt="4"/>
      <dgm:spPr/>
      <dgm:t>
        <a:bodyPr/>
        <a:lstStyle/>
        <a:p>
          <a:endParaRPr lang="en-US"/>
        </a:p>
      </dgm:t>
    </dgm:pt>
    <dgm:pt modelId="{09754CBE-E62A-2B43-B014-82CBF9AFD91F}" type="pres">
      <dgm:prSet presAssocID="{36811FC3-3D11-9E43-981C-F6695315EF5C}" presName="line_2" presStyleLbl="parChTrans1D1" presStyleIdx="0" presStyleCnt="3"/>
      <dgm:spPr/>
    </dgm:pt>
    <dgm:pt modelId="{CD160116-A555-EA44-91BB-8E0DA23C6307}" type="pres">
      <dgm:prSet presAssocID="{36811FC3-3D11-9E43-981C-F6695315EF5C}" presName="textparent_2" presStyleLbl="node1" presStyleIdx="0" presStyleCnt="0"/>
      <dgm:spPr/>
    </dgm:pt>
    <dgm:pt modelId="{ABAFB0BC-7604-8C44-B29A-6F02D286AEAC}" type="pres">
      <dgm:prSet presAssocID="{36811FC3-3D11-9E43-981C-F6695315EF5C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048994-555D-4B4F-8986-35DCAB43F82F}" type="pres">
      <dgm:prSet presAssocID="{AF9612B0-E6D5-884C-8981-4DDDD0400D42}" presName="picture_3" presStyleCnt="0"/>
      <dgm:spPr/>
    </dgm:pt>
    <dgm:pt modelId="{EEA779DC-3F87-FB40-B9AE-B162ECD516C9}" type="pres">
      <dgm:prSet presAssocID="{AF9612B0-E6D5-884C-8981-4DDDD0400D42}" presName="pictureRepeatNode" presStyleLbl="alignImgPlace1" presStyleIdx="2" presStyleCnt="4"/>
      <dgm:spPr/>
      <dgm:t>
        <a:bodyPr/>
        <a:lstStyle/>
        <a:p>
          <a:endParaRPr lang="en-US"/>
        </a:p>
      </dgm:t>
    </dgm:pt>
    <dgm:pt modelId="{945F76B6-0AFA-AF44-A901-974DF136A90E}" type="pres">
      <dgm:prSet presAssocID="{BB74C11E-877F-D34E-85F9-496171E072A6}" presName="line_3" presStyleLbl="parChTrans1D1" presStyleIdx="1" presStyleCnt="3"/>
      <dgm:spPr/>
    </dgm:pt>
    <dgm:pt modelId="{7948A0F4-DC82-E54D-A599-D8358F48A002}" type="pres">
      <dgm:prSet presAssocID="{BB74C11E-877F-D34E-85F9-496171E072A6}" presName="textparent_3" presStyleLbl="node1" presStyleIdx="0" presStyleCnt="0"/>
      <dgm:spPr/>
    </dgm:pt>
    <dgm:pt modelId="{576530F4-46F7-9C49-B01A-2D6970DE6AFF}" type="pres">
      <dgm:prSet presAssocID="{BB74C11E-877F-D34E-85F9-496171E072A6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66F06-BB94-E84A-B46C-1531411D9FBA}" type="pres">
      <dgm:prSet presAssocID="{97DE4A73-316C-FC4A-9B08-1F633A78B2CA}" presName="picture_4" presStyleCnt="0"/>
      <dgm:spPr/>
    </dgm:pt>
    <dgm:pt modelId="{E1D5FBEF-2F6D-AE43-B34D-5F48DDB55729}" type="pres">
      <dgm:prSet presAssocID="{97DE4A73-316C-FC4A-9B08-1F633A78B2CA}" presName="pictureRepeatNode" presStyleLbl="alignImgPlace1" presStyleIdx="3" presStyleCnt="4"/>
      <dgm:spPr/>
      <dgm:t>
        <a:bodyPr/>
        <a:lstStyle/>
        <a:p>
          <a:endParaRPr lang="en-US"/>
        </a:p>
      </dgm:t>
    </dgm:pt>
    <dgm:pt modelId="{DF809E65-C330-E544-9CC4-79338E11300C}" type="pres">
      <dgm:prSet presAssocID="{8C86A818-7144-5649-ADD9-213AA6AF3657}" presName="line_4" presStyleLbl="parChTrans1D1" presStyleIdx="2" presStyleCnt="3"/>
      <dgm:spPr/>
    </dgm:pt>
    <dgm:pt modelId="{502C9FDE-EA2D-E949-B00C-DC45F5E00435}" type="pres">
      <dgm:prSet presAssocID="{8C86A818-7144-5649-ADD9-213AA6AF3657}" presName="textparent_4" presStyleLbl="node1" presStyleIdx="0" presStyleCnt="0"/>
      <dgm:spPr/>
    </dgm:pt>
    <dgm:pt modelId="{B8106820-F829-D744-B6E3-9183E130718C}" type="pres">
      <dgm:prSet presAssocID="{8C86A818-7144-5649-ADD9-213AA6AF3657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96A7AD-05F6-F842-8555-62846426008A}" srcId="{65460BD0-2BD8-9B40-8CCB-ACFE595BB017}" destId="{36811FC3-3D11-9E43-981C-F6695315EF5C}" srcOrd="1" destOrd="0" parTransId="{948C3C93-D6AE-DA4C-8716-A7DBDCB45C1A}" sibTransId="{BCB170E9-9C52-F94E-B9C9-24DF2595B092}"/>
    <dgm:cxn modelId="{55FA46A7-EB3B-334E-BC46-170CEF91BC3F}" type="presOf" srcId="{65460BD0-2BD8-9B40-8CCB-ACFE595BB017}" destId="{0AC94938-F5CA-D742-B340-ED0048B3886E}" srcOrd="0" destOrd="0" presId="urn:microsoft.com/office/officeart/2008/layout/CircularPictureCallout"/>
    <dgm:cxn modelId="{F1AED2C5-06C3-9247-8202-C94A48F77E67}" type="presOf" srcId="{9A9F292B-69FF-4B43-B7EC-1B9C351A70EC}" destId="{71D82C02-C7E2-CE4B-B6FF-3149570F3DEE}" srcOrd="0" destOrd="0" presId="urn:microsoft.com/office/officeart/2008/layout/CircularPictureCallout"/>
    <dgm:cxn modelId="{C5F15D77-B5F8-3040-8C10-EFC24D754A03}" type="presOf" srcId="{36811FC3-3D11-9E43-981C-F6695315EF5C}" destId="{ABAFB0BC-7604-8C44-B29A-6F02D286AEAC}" srcOrd="0" destOrd="0" presId="urn:microsoft.com/office/officeart/2008/layout/CircularPictureCallout"/>
    <dgm:cxn modelId="{E4556F52-22FA-EE4F-A5A7-FB11A76E4EA0}" srcId="{65460BD0-2BD8-9B40-8CCB-ACFE595BB017}" destId="{BB74C11E-877F-D34E-85F9-496171E072A6}" srcOrd="2" destOrd="0" parTransId="{89E9FD0F-6DA9-D04C-A7FE-C26AF73EB2ED}" sibTransId="{AF9612B0-E6D5-884C-8981-4DDDD0400D42}"/>
    <dgm:cxn modelId="{89E0E8FA-0F30-424F-BD08-921221E73783}" type="presOf" srcId="{8C86A818-7144-5649-ADD9-213AA6AF3657}" destId="{B8106820-F829-D744-B6E3-9183E130718C}" srcOrd="0" destOrd="0" presId="urn:microsoft.com/office/officeart/2008/layout/CircularPictureCallout"/>
    <dgm:cxn modelId="{6A9D9135-207A-4643-BAF1-993F49F6DF1F}" type="presOf" srcId="{BB74C11E-877F-D34E-85F9-496171E072A6}" destId="{576530F4-46F7-9C49-B01A-2D6970DE6AFF}" srcOrd="0" destOrd="0" presId="urn:microsoft.com/office/officeart/2008/layout/CircularPictureCallout"/>
    <dgm:cxn modelId="{0687BCF6-BF64-7C44-A616-9AA3069CAD41}" srcId="{65460BD0-2BD8-9B40-8CCB-ACFE595BB017}" destId="{64BFC196-37A4-B744-AA16-5239FF403645}" srcOrd="0" destOrd="0" parTransId="{26E284A8-C598-F740-9760-B75AA654724B}" sibTransId="{9A9F292B-69FF-4B43-B7EC-1B9C351A70EC}"/>
    <dgm:cxn modelId="{3788EB2B-7DF5-1943-AE69-00BD1DF4D20D}" type="presOf" srcId="{BCB170E9-9C52-F94E-B9C9-24DF2595B092}" destId="{5338CFD1-A727-6145-B130-4731EE9DDEE1}" srcOrd="0" destOrd="0" presId="urn:microsoft.com/office/officeart/2008/layout/CircularPictureCallout"/>
    <dgm:cxn modelId="{09E6D67D-DF80-714B-86D9-01E8E5613C6C}" type="presOf" srcId="{97DE4A73-316C-FC4A-9B08-1F633A78B2CA}" destId="{E1D5FBEF-2F6D-AE43-B34D-5F48DDB55729}" srcOrd="0" destOrd="0" presId="urn:microsoft.com/office/officeart/2008/layout/CircularPictureCallout"/>
    <dgm:cxn modelId="{C1CFBCE0-CE2F-544E-9344-5EA9BC04663C}" srcId="{65460BD0-2BD8-9B40-8CCB-ACFE595BB017}" destId="{8C86A818-7144-5649-ADD9-213AA6AF3657}" srcOrd="3" destOrd="0" parTransId="{40FA42D9-169A-6840-AC3A-34B096E366EE}" sibTransId="{97DE4A73-316C-FC4A-9B08-1F633A78B2CA}"/>
    <dgm:cxn modelId="{F4EE1585-5E49-0043-BBC5-3842BB730D49}" type="presOf" srcId="{64BFC196-37A4-B744-AA16-5239FF403645}" destId="{59DED625-EEA0-C947-8F7D-3E91511D984A}" srcOrd="0" destOrd="0" presId="urn:microsoft.com/office/officeart/2008/layout/CircularPictureCallout"/>
    <dgm:cxn modelId="{B52A24BB-2257-8B49-9F3B-E100BCE02B9A}" type="presOf" srcId="{AF9612B0-E6D5-884C-8981-4DDDD0400D42}" destId="{EEA779DC-3F87-FB40-B9AE-B162ECD516C9}" srcOrd="0" destOrd="0" presId="urn:microsoft.com/office/officeart/2008/layout/CircularPictureCallout"/>
    <dgm:cxn modelId="{D743DCA7-D3CF-C24C-B348-136E00E37E9C}" type="presParOf" srcId="{0AC94938-F5CA-D742-B340-ED0048B3886E}" destId="{48914996-1138-B744-9075-441CF3D82324}" srcOrd="0" destOrd="0" presId="urn:microsoft.com/office/officeart/2008/layout/CircularPictureCallout"/>
    <dgm:cxn modelId="{B07E376B-D8D8-B441-ACD4-77C2B9E8E862}" type="presParOf" srcId="{48914996-1138-B744-9075-441CF3D82324}" destId="{F97119B2-7FDD-7741-971A-DF9F2C68088E}" srcOrd="0" destOrd="0" presId="urn:microsoft.com/office/officeart/2008/layout/CircularPictureCallout"/>
    <dgm:cxn modelId="{0DDAAAA1-1FF4-AA49-84AC-8338E88E389A}" type="presParOf" srcId="{F97119B2-7FDD-7741-971A-DF9F2C68088E}" destId="{71D82C02-C7E2-CE4B-B6FF-3149570F3DEE}" srcOrd="0" destOrd="0" presId="urn:microsoft.com/office/officeart/2008/layout/CircularPictureCallout"/>
    <dgm:cxn modelId="{58F99CAB-8834-4D4E-A0BE-8896DF44CB46}" type="presParOf" srcId="{48914996-1138-B744-9075-441CF3D82324}" destId="{59DED625-EEA0-C947-8F7D-3E91511D984A}" srcOrd="1" destOrd="0" presId="urn:microsoft.com/office/officeart/2008/layout/CircularPictureCallout"/>
    <dgm:cxn modelId="{7CCE0E07-ED37-F44B-AD26-46D7CA641382}" type="presParOf" srcId="{48914996-1138-B744-9075-441CF3D82324}" destId="{1EF57E59-E874-AD4F-BE1B-38917D8179FE}" srcOrd="2" destOrd="0" presId="urn:microsoft.com/office/officeart/2008/layout/CircularPictureCallout"/>
    <dgm:cxn modelId="{46558857-7B27-0545-BB00-29D0B5BA495E}" type="presParOf" srcId="{1EF57E59-E874-AD4F-BE1B-38917D8179FE}" destId="{5338CFD1-A727-6145-B130-4731EE9DDEE1}" srcOrd="0" destOrd="0" presId="urn:microsoft.com/office/officeart/2008/layout/CircularPictureCallout"/>
    <dgm:cxn modelId="{EF50A7F6-BD5E-4848-B4BE-E61ACF897B22}" type="presParOf" srcId="{48914996-1138-B744-9075-441CF3D82324}" destId="{09754CBE-E62A-2B43-B014-82CBF9AFD91F}" srcOrd="3" destOrd="0" presId="urn:microsoft.com/office/officeart/2008/layout/CircularPictureCallout"/>
    <dgm:cxn modelId="{824D5C9A-C2D7-9543-933F-839CE95AF4AC}" type="presParOf" srcId="{48914996-1138-B744-9075-441CF3D82324}" destId="{CD160116-A555-EA44-91BB-8E0DA23C6307}" srcOrd="4" destOrd="0" presId="urn:microsoft.com/office/officeart/2008/layout/CircularPictureCallout"/>
    <dgm:cxn modelId="{90DA9FF8-2DD7-E14A-BC90-7DF046553982}" type="presParOf" srcId="{CD160116-A555-EA44-91BB-8E0DA23C6307}" destId="{ABAFB0BC-7604-8C44-B29A-6F02D286AEAC}" srcOrd="0" destOrd="0" presId="urn:microsoft.com/office/officeart/2008/layout/CircularPictureCallout"/>
    <dgm:cxn modelId="{DEE54782-FCD2-7143-A3D8-B2E789052939}" type="presParOf" srcId="{48914996-1138-B744-9075-441CF3D82324}" destId="{37048994-555D-4B4F-8986-35DCAB43F82F}" srcOrd="5" destOrd="0" presId="urn:microsoft.com/office/officeart/2008/layout/CircularPictureCallout"/>
    <dgm:cxn modelId="{EFD1AD77-1682-684A-AB22-924429DF5D8E}" type="presParOf" srcId="{37048994-555D-4B4F-8986-35DCAB43F82F}" destId="{EEA779DC-3F87-FB40-B9AE-B162ECD516C9}" srcOrd="0" destOrd="0" presId="urn:microsoft.com/office/officeart/2008/layout/CircularPictureCallout"/>
    <dgm:cxn modelId="{40998641-607F-7A42-9077-D91DBA61843A}" type="presParOf" srcId="{48914996-1138-B744-9075-441CF3D82324}" destId="{945F76B6-0AFA-AF44-A901-974DF136A90E}" srcOrd="6" destOrd="0" presId="urn:microsoft.com/office/officeart/2008/layout/CircularPictureCallout"/>
    <dgm:cxn modelId="{645B04AC-1192-0640-8E3F-F44D3F21C432}" type="presParOf" srcId="{48914996-1138-B744-9075-441CF3D82324}" destId="{7948A0F4-DC82-E54D-A599-D8358F48A002}" srcOrd="7" destOrd="0" presId="urn:microsoft.com/office/officeart/2008/layout/CircularPictureCallout"/>
    <dgm:cxn modelId="{BB42500E-8C93-A342-B585-FFDD0B3060C3}" type="presParOf" srcId="{7948A0F4-DC82-E54D-A599-D8358F48A002}" destId="{576530F4-46F7-9C49-B01A-2D6970DE6AFF}" srcOrd="0" destOrd="0" presId="urn:microsoft.com/office/officeart/2008/layout/CircularPictureCallout"/>
    <dgm:cxn modelId="{4D14F5E0-2E08-1349-A77B-3F1FA021ABFB}" type="presParOf" srcId="{48914996-1138-B744-9075-441CF3D82324}" destId="{C5D66F06-BB94-E84A-B46C-1531411D9FBA}" srcOrd="8" destOrd="0" presId="urn:microsoft.com/office/officeart/2008/layout/CircularPictureCallout"/>
    <dgm:cxn modelId="{174CE717-DF8E-3148-8BA1-7C3417A2014F}" type="presParOf" srcId="{C5D66F06-BB94-E84A-B46C-1531411D9FBA}" destId="{E1D5FBEF-2F6D-AE43-B34D-5F48DDB55729}" srcOrd="0" destOrd="0" presId="urn:microsoft.com/office/officeart/2008/layout/CircularPictureCallout"/>
    <dgm:cxn modelId="{72916667-316E-9A4E-B74D-A75FD2AAC1F1}" type="presParOf" srcId="{48914996-1138-B744-9075-441CF3D82324}" destId="{DF809E65-C330-E544-9CC4-79338E11300C}" srcOrd="9" destOrd="0" presId="urn:microsoft.com/office/officeart/2008/layout/CircularPictureCallout"/>
    <dgm:cxn modelId="{999AA27B-A59C-DF47-9937-1F265DBB271F}" type="presParOf" srcId="{48914996-1138-B744-9075-441CF3D82324}" destId="{502C9FDE-EA2D-E949-B00C-DC45F5E00435}" srcOrd="10" destOrd="0" presId="urn:microsoft.com/office/officeart/2008/layout/CircularPictureCallout"/>
    <dgm:cxn modelId="{05756F73-0BC6-054E-B650-84F2D3E3B515}" type="presParOf" srcId="{502C9FDE-EA2D-E949-B00C-DC45F5E00435}" destId="{B8106820-F829-D744-B6E3-9183E130718C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912BF5-747A-D44D-8420-309427926D28}" type="doc">
      <dgm:prSet loTypeId="urn:microsoft.com/office/officeart/2009/3/layout/Descending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06B0FE-04C8-494E-80DE-6D3ADF8580CA}">
      <dgm:prSet phldrT="[Text]" custT="1"/>
      <dgm:spPr/>
      <dgm:t>
        <a:bodyPr/>
        <a:lstStyle/>
        <a:p>
          <a:pPr algn="l"/>
          <a:r>
            <a:rPr lang="en-US" sz="2000" dirty="0" smtClean="0"/>
            <a:t>2009: </a:t>
          </a:r>
          <a:r>
            <a:rPr lang="en-US" sz="2000" dirty="0" smtClean="0"/>
            <a:t>Facility cleanup/renovation &amp; new SRO training</a:t>
          </a:r>
          <a:endParaRPr lang="en-US" sz="2000" dirty="0"/>
        </a:p>
      </dgm:t>
    </dgm:pt>
    <dgm:pt modelId="{33BCCDFA-AB28-564E-A5CF-D8C1D9ECF6DE}" type="parTrans" cxnId="{D9C93BF0-8904-F446-B636-32C024D9F5A6}">
      <dgm:prSet/>
      <dgm:spPr/>
      <dgm:t>
        <a:bodyPr/>
        <a:lstStyle/>
        <a:p>
          <a:endParaRPr lang="en-US" sz="1050"/>
        </a:p>
      </dgm:t>
    </dgm:pt>
    <dgm:pt modelId="{2254A066-8799-274E-9202-1CA92850EE41}" type="sibTrans" cxnId="{D9C93BF0-8904-F446-B636-32C024D9F5A6}">
      <dgm:prSet/>
      <dgm:spPr/>
      <dgm:t>
        <a:bodyPr/>
        <a:lstStyle/>
        <a:p>
          <a:endParaRPr lang="en-US" sz="1050"/>
        </a:p>
      </dgm:t>
    </dgm:pt>
    <dgm:pt modelId="{E1821391-84BF-F147-BDD6-4A97B44FCD7B}">
      <dgm:prSet phldrT="[Text]" custT="1"/>
      <dgm:spPr/>
      <dgm:t>
        <a:bodyPr/>
        <a:lstStyle/>
        <a:p>
          <a:r>
            <a:rPr lang="en-US" sz="2000" dirty="0" smtClean="0"/>
            <a:t>2010: New </a:t>
          </a:r>
          <a:r>
            <a:rPr lang="en-US" sz="2000" dirty="0" smtClean="0"/>
            <a:t>education curricula </a:t>
          </a:r>
          <a:r>
            <a:rPr lang="en-US" sz="2000" dirty="0" smtClean="0"/>
            <a:t>&amp; </a:t>
          </a:r>
          <a:r>
            <a:rPr lang="en-US" sz="2000" dirty="0" smtClean="0"/>
            <a:t>new lab protocols establishing safety culture elements/ </a:t>
          </a:r>
          <a:r>
            <a:rPr lang="en-US" sz="2000" dirty="0" smtClean="0"/>
            <a:t>Started </a:t>
          </a:r>
          <a:r>
            <a:rPr lang="en-US" sz="2000" dirty="0" smtClean="0"/>
            <a:t>the process </a:t>
          </a:r>
          <a:r>
            <a:rPr lang="en-US" sz="2000" dirty="0" smtClean="0"/>
            <a:t>of relicensing TRIGA</a:t>
          </a:r>
          <a:endParaRPr lang="en-US" sz="2000" dirty="0"/>
        </a:p>
      </dgm:t>
    </dgm:pt>
    <dgm:pt modelId="{0693EDBC-7BB5-344C-9DD2-2A4CCE92B015}" type="parTrans" cxnId="{BB46C820-C2C8-4042-8A61-53863B188F44}">
      <dgm:prSet/>
      <dgm:spPr/>
      <dgm:t>
        <a:bodyPr/>
        <a:lstStyle/>
        <a:p>
          <a:endParaRPr lang="en-US" sz="1050"/>
        </a:p>
      </dgm:t>
    </dgm:pt>
    <dgm:pt modelId="{EECC610F-4E65-834B-B1BC-3C4A2E6A415A}" type="sibTrans" cxnId="{BB46C820-C2C8-4042-8A61-53863B188F44}">
      <dgm:prSet/>
      <dgm:spPr/>
      <dgm:t>
        <a:bodyPr/>
        <a:lstStyle/>
        <a:p>
          <a:endParaRPr lang="en-US" sz="1050"/>
        </a:p>
      </dgm:t>
    </dgm:pt>
    <dgm:pt modelId="{0DB1FF55-8D6A-1249-981A-85F7DA7AD296}">
      <dgm:prSet phldrT="[Text]" custT="1"/>
      <dgm:spPr/>
      <dgm:t>
        <a:bodyPr/>
        <a:lstStyle/>
        <a:p>
          <a:pPr algn="l"/>
          <a:r>
            <a:rPr lang="en-US" sz="2000" b="1" dirty="0" smtClean="0"/>
            <a:t>2011: Relicensed TRIGA for the next 20 </a:t>
          </a:r>
          <a:r>
            <a:rPr lang="en-US" sz="2000" b="1" dirty="0" smtClean="0"/>
            <a:t>years</a:t>
          </a:r>
        </a:p>
        <a:p>
          <a:pPr algn="l"/>
          <a:r>
            <a:rPr lang="en-US" sz="2000" b="1" dirty="0" smtClean="0"/>
            <a:t>PM Geoff Wertz</a:t>
          </a:r>
          <a:endParaRPr lang="en-US" sz="2000" b="1" dirty="0"/>
        </a:p>
      </dgm:t>
    </dgm:pt>
    <dgm:pt modelId="{5F2DC579-2FA1-164C-BFA7-D82B876E1C84}" type="parTrans" cxnId="{741F879D-1169-D042-AAD9-E35CB241DE32}">
      <dgm:prSet/>
      <dgm:spPr/>
      <dgm:t>
        <a:bodyPr/>
        <a:lstStyle/>
        <a:p>
          <a:endParaRPr lang="en-US" sz="1050"/>
        </a:p>
      </dgm:t>
    </dgm:pt>
    <dgm:pt modelId="{ECD2B1E5-36AF-4F40-B431-8C679AA35534}" type="sibTrans" cxnId="{741F879D-1169-D042-AAD9-E35CB241DE32}">
      <dgm:prSet/>
      <dgm:spPr/>
      <dgm:t>
        <a:bodyPr/>
        <a:lstStyle/>
        <a:p>
          <a:endParaRPr lang="en-US" sz="1050"/>
        </a:p>
      </dgm:t>
    </dgm:pt>
    <dgm:pt modelId="{79B4F78D-0981-8045-89AB-695E7B82040C}">
      <dgm:prSet phldrT="[Text]" custT="1"/>
      <dgm:spPr/>
      <dgm:t>
        <a:bodyPr/>
        <a:lstStyle/>
        <a:p>
          <a:r>
            <a:rPr lang="en-US" sz="2000" dirty="0" smtClean="0"/>
            <a:t>2012: Operation under </a:t>
          </a:r>
          <a:r>
            <a:rPr lang="en-US" sz="2000" dirty="0" err="1" smtClean="0"/>
            <a:t>DevonWay</a:t>
          </a:r>
          <a:r>
            <a:rPr lang="en-US" sz="2000" dirty="0" smtClean="0"/>
            <a:t> CAP </a:t>
          </a:r>
          <a:r>
            <a:rPr lang="en-US" sz="2000" dirty="0" smtClean="0"/>
            <a:t>system</a:t>
          </a:r>
          <a:endParaRPr lang="en-US" sz="2000" dirty="0"/>
        </a:p>
      </dgm:t>
    </dgm:pt>
    <dgm:pt modelId="{1E33B257-31E3-D949-BEC3-3925699E90A9}" type="parTrans" cxnId="{3673AB1B-ED3A-9E41-914E-5E7D5E7676C9}">
      <dgm:prSet/>
      <dgm:spPr/>
      <dgm:t>
        <a:bodyPr/>
        <a:lstStyle/>
        <a:p>
          <a:endParaRPr lang="en-US" sz="1050"/>
        </a:p>
      </dgm:t>
    </dgm:pt>
    <dgm:pt modelId="{514500C5-AA1E-9A44-BFC9-BB91D39E204B}" type="sibTrans" cxnId="{3673AB1B-ED3A-9E41-914E-5E7D5E7676C9}">
      <dgm:prSet/>
      <dgm:spPr/>
      <dgm:t>
        <a:bodyPr/>
        <a:lstStyle/>
        <a:p>
          <a:endParaRPr lang="en-US" sz="1050"/>
        </a:p>
      </dgm:t>
    </dgm:pt>
    <dgm:pt modelId="{465EAF2C-C932-0346-80F2-DE451C83A1AF}">
      <dgm:prSet phldrT="[Text]" custT="1"/>
      <dgm:spPr/>
      <dgm:t>
        <a:bodyPr/>
        <a:lstStyle/>
        <a:p>
          <a:pPr algn="l"/>
          <a:r>
            <a:rPr lang="en-US" sz="2000" dirty="0" smtClean="0"/>
            <a:t>2013: </a:t>
          </a:r>
          <a:r>
            <a:rPr lang="en-US" sz="2000" dirty="0" smtClean="0"/>
            <a:t>Renovation/ New staff/ “</a:t>
          </a:r>
          <a:r>
            <a:rPr lang="en-US" sz="2000" dirty="0" smtClean="0"/>
            <a:t>Measuring” our framework of nuclear safety improvement; innovations; training and education ; nuclear knowledge management </a:t>
          </a:r>
          <a:r>
            <a:rPr lang="en-US" sz="2000" dirty="0" smtClean="0"/>
            <a:t>framework; workforce development</a:t>
          </a:r>
          <a:endParaRPr lang="en-US" sz="2000" dirty="0"/>
        </a:p>
      </dgm:t>
    </dgm:pt>
    <dgm:pt modelId="{BC396001-B655-DC4D-9ED3-08FB29B00165}" type="parTrans" cxnId="{72F6440D-14A3-5C41-B664-1975C2C12080}">
      <dgm:prSet/>
      <dgm:spPr/>
      <dgm:t>
        <a:bodyPr/>
        <a:lstStyle/>
        <a:p>
          <a:endParaRPr lang="en-US" sz="1050"/>
        </a:p>
      </dgm:t>
    </dgm:pt>
    <dgm:pt modelId="{D2B085A9-6993-C24F-AC85-C8AD65764EC4}" type="sibTrans" cxnId="{72F6440D-14A3-5C41-B664-1975C2C12080}">
      <dgm:prSet/>
      <dgm:spPr/>
      <dgm:t>
        <a:bodyPr/>
        <a:lstStyle/>
        <a:p>
          <a:endParaRPr lang="en-US" sz="1050"/>
        </a:p>
      </dgm:t>
    </dgm:pt>
    <dgm:pt modelId="{C55E59E2-AC9C-C344-886E-766DAE3DF6CC}" type="pres">
      <dgm:prSet presAssocID="{BB912BF5-747A-D44D-8420-309427926D28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en-US"/>
        </a:p>
      </dgm:t>
    </dgm:pt>
    <dgm:pt modelId="{0D474B69-95A4-EA4B-9C56-B12E50D57A86}" type="pres">
      <dgm:prSet presAssocID="{BB912BF5-747A-D44D-8420-309427926D28}" presName="arrowNode" presStyleLbl="node1" presStyleIdx="0" presStyleCnt="1"/>
      <dgm:spPr/>
      <dgm:t>
        <a:bodyPr/>
        <a:lstStyle/>
        <a:p>
          <a:endParaRPr lang="en-US"/>
        </a:p>
      </dgm:t>
    </dgm:pt>
    <dgm:pt modelId="{49E8F76C-CC90-5448-9EF3-61C44F66C62F}" type="pres">
      <dgm:prSet presAssocID="{9006B0FE-04C8-494E-80DE-6D3ADF8580CA}" presName="txNode1" presStyleLbl="revTx" presStyleIdx="0" presStyleCnt="5" custScaleX="246272" custLinFactNeighborX="54851" custLinFactNeighborY="4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6E5914-671B-E947-AB7A-30FEC74AFBDA}" type="pres">
      <dgm:prSet presAssocID="{E1821391-84BF-F147-BDD6-4A97B44FCD7B}" presName="txNode2" presStyleLbl="revTx" presStyleIdx="1" presStyleCnt="5" custScaleX="148907" custScaleY="161051" custLinFactNeighborX="16234" custLinFactNeighborY="-82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F379E2-D372-8C4D-B2E3-67EF13DA9F06}" type="pres">
      <dgm:prSet presAssocID="{EECC610F-4E65-834B-B1BC-3C4A2E6A415A}" presName="dotNode2" presStyleCnt="0"/>
      <dgm:spPr/>
    </dgm:pt>
    <dgm:pt modelId="{5B0A369B-976C-984B-ABB5-C58BC32611B0}" type="pres">
      <dgm:prSet presAssocID="{EECC610F-4E65-834B-B1BC-3C4A2E6A415A}" presName="dotRepeatNode" presStyleLbl="fgShp" presStyleIdx="0" presStyleCnt="3"/>
      <dgm:spPr/>
      <dgm:t>
        <a:bodyPr/>
        <a:lstStyle/>
        <a:p>
          <a:endParaRPr lang="en-US"/>
        </a:p>
      </dgm:t>
    </dgm:pt>
    <dgm:pt modelId="{F0E72FD3-6F2C-CB40-A9DF-0FBDFECB590E}" type="pres">
      <dgm:prSet presAssocID="{0DB1FF55-8D6A-1249-981A-85F7DA7AD296}" presName="txNode3" presStyleLbl="revTx" presStyleIdx="2" presStyleCnt="5" custScaleX="116232" custScaleY="164556" custLinFactNeighborX="9532" custLinFactNeighborY="58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B831F-FC4F-3445-AEFA-06F7A16C5BF1}" type="pres">
      <dgm:prSet presAssocID="{ECD2B1E5-36AF-4F40-B431-8C679AA35534}" presName="dotNode3" presStyleCnt="0"/>
      <dgm:spPr/>
    </dgm:pt>
    <dgm:pt modelId="{9FE65DF8-0784-5A44-931F-1088F18FB4EC}" type="pres">
      <dgm:prSet presAssocID="{ECD2B1E5-36AF-4F40-B431-8C679AA35534}" presName="dotRepeatNode" presStyleLbl="fgShp" presStyleIdx="1" presStyleCnt="3"/>
      <dgm:spPr/>
      <dgm:t>
        <a:bodyPr/>
        <a:lstStyle/>
        <a:p>
          <a:endParaRPr lang="en-US"/>
        </a:p>
      </dgm:t>
    </dgm:pt>
    <dgm:pt modelId="{4BA631D3-9510-4745-BEE1-A722EA9A77E2}" type="pres">
      <dgm:prSet presAssocID="{79B4F78D-0981-8045-89AB-695E7B82040C}" presName="txNode4" presStyleLbl="revTx" presStyleIdx="3" presStyleCnt="5" custScaleX="170329" custLinFactNeighborX="17961" custLinFactNeighborY="-29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66EE7C-D694-7D4F-9B2C-3D73B77B1BAC}" type="pres">
      <dgm:prSet presAssocID="{514500C5-AA1E-9A44-BFC9-BB91D39E204B}" presName="dotNode4" presStyleCnt="0"/>
      <dgm:spPr/>
    </dgm:pt>
    <dgm:pt modelId="{30448D23-358A-3B49-8B6E-8715C71FBD4B}" type="pres">
      <dgm:prSet presAssocID="{514500C5-AA1E-9A44-BFC9-BB91D39E204B}" presName="dotRepeatNode" presStyleLbl="fgShp" presStyleIdx="2" presStyleCnt="3"/>
      <dgm:spPr/>
      <dgm:t>
        <a:bodyPr/>
        <a:lstStyle/>
        <a:p>
          <a:endParaRPr lang="en-US"/>
        </a:p>
      </dgm:t>
    </dgm:pt>
    <dgm:pt modelId="{1E8393FE-C1E6-C44E-AA63-43D354E32218}" type="pres">
      <dgm:prSet presAssocID="{465EAF2C-C932-0346-80F2-DE451C83A1AF}" presName="txNode5" presStyleLbl="revTx" presStyleIdx="4" presStyleCnt="5" custScaleX="209761" custLinFactNeighborX="499" custLinFactNeighborY="-26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C93BF0-8904-F446-B636-32C024D9F5A6}" srcId="{BB912BF5-747A-D44D-8420-309427926D28}" destId="{9006B0FE-04C8-494E-80DE-6D3ADF8580CA}" srcOrd="0" destOrd="0" parTransId="{33BCCDFA-AB28-564E-A5CF-D8C1D9ECF6DE}" sibTransId="{2254A066-8799-274E-9202-1CA92850EE41}"/>
    <dgm:cxn modelId="{BB46C820-C2C8-4042-8A61-53863B188F44}" srcId="{BB912BF5-747A-D44D-8420-309427926D28}" destId="{E1821391-84BF-F147-BDD6-4A97B44FCD7B}" srcOrd="1" destOrd="0" parTransId="{0693EDBC-7BB5-344C-9DD2-2A4CCE92B015}" sibTransId="{EECC610F-4E65-834B-B1BC-3C4A2E6A415A}"/>
    <dgm:cxn modelId="{FB733E5A-51BA-6A4E-8E3F-FEC324F8973C}" type="presOf" srcId="{514500C5-AA1E-9A44-BFC9-BB91D39E204B}" destId="{30448D23-358A-3B49-8B6E-8715C71FBD4B}" srcOrd="0" destOrd="0" presId="urn:microsoft.com/office/officeart/2009/3/layout/DescendingProcess"/>
    <dgm:cxn modelId="{8CFF398B-A1AC-A943-9E89-D0D2F4B3B0F4}" type="presOf" srcId="{465EAF2C-C932-0346-80F2-DE451C83A1AF}" destId="{1E8393FE-C1E6-C44E-AA63-43D354E32218}" srcOrd="0" destOrd="0" presId="urn:microsoft.com/office/officeart/2009/3/layout/DescendingProcess"/>
    <dgm:cxn modelId="{ABC67026-00FB-F943-AA5C-BD8AB63EAF49}" type="presOf" srcId="{EECC610F-4E65-834B-B1BC-3C4A2E6A415A}" destId="{5B0A369B-976C-984B-ABB5-C58BC32611B0}" srcOrd="0" destOrd="0" presId="urn:microsoft.com/office/officeart/2009/3/layout/DescendingProcess"/>
    <dgm:cxn modelId="{613209B2-A868-3444-8E2C-A6D5ADAD0795}" type="presOf" srcId="{E1821391-84BF-F147-BDD6-4A97B44FCD7B}" destId="{026E5914-671B-E947-AB7A-30FEC74AFBDA}" srcOrd="0" destOrd="0" presId="urn:microsoft.com/office/officeart/2009/3/layout/DescendingProcess"/>
    <dgm:cxn modelId="{3673AB1B-ED3A-9E41-914E-5E7D5E7676C9}" srcId="{BB912BF5-747A-D44D-8420-309427926D28}" destId="{79B4F78D-0981-8045-89AB-695E7B82040C}" srcOrd="3" destOrd="0" parTransId="{1E33B257-31E3-D949-BEC3-3925699E90A9}" sibTransId="{514500C5-AA1E-9A44-BFC9-BB91D39E204B}"/>
    <dgm:cxn modelId="{A92F092F-03A4-7945-9888-98262D9B65D8}" type="presOf" srcId="{ECD2B1E5-36AF-4F40-B431-8C679AA35534}" destId="{9FE65DF8-0784-5A44-931F-1088F18FB4EC}" srcOrd="0" destOrd="0" presId="urn:microsoft.com/office/officeart/2009/3/layout/DescendingProcess"/>
    <dgm:cxn modelId="{741F879D-1169-D042-AAD9-E35CB241DE32}" srcId="{BB912BF5-747A-D44D-8420-309427926D28}" destId="{0DB1FF55-8D6A-1249-981A-85F7DA7AD296}" srcOrd="2" destOrd="0" parTransId="{5F2DC579-2FA1-164C-BFA7-D82B876E1C84}" sibTransId="{ECD2B1E5-36AF-4F40-B431-8C679AA35534}"/>
    <dgm:cxn modelId="{05CF675E-827E-E34F-8A66-C835A939BB5A}" type="presOf" srcId="{9006B0FE-04C8-494E-80DE-6D3ADF8580CA}" destId="{49E8F76C-CC90-5448-9EF3-61C44F66C62F}" srcOrd="0" destOrd="0" presId="urn:microsoft.com/office/officeart/2009/3/layout/DescendingProcess"/>
    <dgm:cxn modelId="{02706D23-3EE4-CF4F-8E61-14262FCFA377}" type="presOf" srcId="{0DB1FF55-8D6A-1249-981A-85F7DA7AD296}" destId="{F0E72FD3-6F2C-CB40-A9DF-0FBDFECB590E}" srcOrd="0" destOrd="0" presId="urn:microsoft.com/office/officeart/2009/3/layout/DescendingProcess"/>
    <dgm:cxn modelId="{0EC9F1A9-B933-1B49-BCB2-C2C7DE68EFB5}" type="presOf" srcId="{79B4F78D-0981-8045-89AB-695E7B82040C}" destId="{4BA631D3-9510-4745-BEE1-A722EA9A77E2}" srcOrd="0" destOrd="0" presId="urn:microsoft.com/office/officeart/2009/3/layout/DescendingProcess"/>
    <dgm:cxn modelId="{72F6440D-14A3-5C41-B664-1975C2C12080}" srcId="{BB912BF5-747A-D44D-8420-309427926D28}" destId="{465EAF2C-C932-0346-80F2-DE451C83A1AF}" srcOrd="4" destOrd="0" parTransId="{BC396001-B655-DC4D-9ED3-08FB29B00165}" sibTransId="{D2B085A9-6993-C24F-AC85-C8AD65764EC4}"/>
    <dgm:cxn modelId="{D56E9FC9-CE84-584A-A726-3593AC271156}" type="presOf" srcId="{BB912BF5-747A-D44D-8420-309427926D28}" destId="{C55E59E2-AC9C-C344-886E-766DAE3DF6CC}" srcOrd="0" destOrd="0" presId="urn:microsoft.com/office/officeart/2009/3/layout/DescendingProcess"/>
    <dgm:cxn modelId="{50EE5D39-1DBE-914D-A2C7-0A71547FDD47}" type="presParOf" srcId="{C55E59E2-AC9C-C344-886E-766DAE3DF6CC}" destId="{0D474B69-95A4-EA4B-9C56-B12E50D57A86}" srcOrd="0" destOrd="0" presId="urn:microsoft.com/office/officeart/2009/3/layout/DescendingProcess"/>
    <dgm:cxn modelId="{849DA87C-24AB-014B-9669-C32B8F34634F}" type="presParOf" srcId="{C55E59E2-AC9C-C344-886E-766DAE3DF6CC}" destId="{49E8F76C-CC90-5448-9EF3-61C44F66C62F}" srcOrd="1" destOrd="0" presId="urn:microsoft.com/office/officeart/2009/3/layout/DescendingProcess"/>
    <dgm:cxn modelId="{2456E220-E7CE-A648-ABD2-C37AFF3EC22B}" type="presParOf" srcId="{C55E59E2-AC9C-C344-886E-766DAE3DF6CC}" destId="{026E5914-671B-E947-AB7A-30FEC74AFBDA}" srcOrd="2" destOrd="0" presId="urn:microsoft.com/office/officeart/2009/3/layout/DescendingProcess"/>
    <dgm:cxn modelId="{5977EC71-A6B1-2F4C-83F3-BBA98B5B797A}" type="presParOf" srcId="{C55E59E2-AC9C-C344-886E-766DAE3DF6CC}" destId="{29F379E2-D372-8C4D-B2E3-67EF13DA9F06}" srcOrd="3" destOrd="0" presId="urn:microsoft.com/office/officeart/2009/3/layout/DescendingProcess"/>
    <dgm:cxn modelId="{A257034C-739F-1748-9A25-DAAB4921AF65}" type="presParOf" srcId="{29F379E2-D372-8C4D-B2E3-67EF13DA9F06}" destId="{5B0A369B-976C-984B-ABB5-C58BC32611B0}" srcOrd="0" destOrd="0" presId="urn:microsoft.com/office/officeart/2009/3/layout/DescendingProcess"/>
    <dgm:cxn modelId="{DF5583BA-F3E6-A34E-8D03-CFE4F59C1B89}" type="presParOf" srcId="{C55E59E2-AC9C-C344-886E-766DAE3DF6CC}" destId="{F0E72FD3-6F2C-CB40-A9DF-0FBDFECB590E}" srcOrd="4" destOrd="0" presId="urn:microsoft.com/office/officeart/2009/3/layout/DescendingProcess"/>
    <dgm:cxn modelId="{0A98A0D6-62B8-5A4A-9D57-6149D349EEF4}" type="presParOf" srcId="{C55E59E2-AC9C-C344-886E-766DAE3DF6CC}" destId="{98FB831F-FC4F-3445-AEFA-06F7A16C5BF1}" srcOrd="5" destOrd="0" presId="urn:microsoft.com/office/officeart/2009/3/layout/DescendingProcess"/>
    <dgm:cxn modelId="{BD8A6BDE-95CC-1B4E-9249-D6A1905B1724}" type="presParOf" srcId="{98FB831F-FC4F-3445-AEFA-06F7A16C5BF1}" destId="{9FE65DF8-0784-5A44-931F-1088F18FB4EC}" srcOrd="0" destOrd="0" presId="urn:microsoft.com/office/officeart/2009/3/layout/DescendingProcess"/>
    <dgm:cxn modelId="{2625B06D-E872-F345-A141-5EAD8E5542AF}" type="presParOf" srcId="{C55E59E2-AC9C-C344-886E-766DAE3DF6CC}" destId="{4BA631D3-9510-4745-BEE1-A722EA9A77E2}" srcOrd="6" destOrd="0" presId="urn:microsoft.com/office/officeart/2009/3/layout/DescendingProcess"/>
    <dgm:cxn modelId="{9CBCDE67-D7B3-9245-8B21-3B57921972D2}" type="presParOf" srcId="{C55E59E2-AC9C-C344-886E-766DAE3DF6CC}" destId="{4566EE7C-D694-7D4F-9B2C-3D73B77B1BAC}" srcOrd="7" destOrd="0" presId="urn:microsoft.com/office/officeart/2009/3/layout/DescendingProcess"/>
    <dgm:cxn modelId="{367A9E87-64C7-D344-86F7-36DE228E2500}" type="presParOf" srcId="{4566EE7C-D694-7D4F-9B2C-3D73B77B1BAC}" destId="{30448D23-358A-3B49-8B6E-8715C71FBD4B}" srcOrd="0" destOrd="0" presId="urn:microsoft.com/office/officeart/2009/3/layout/DescendingProcess"/>
    <dgm:cxn modelId="{360EC589-E7CC-084B-A078-BC0FB12DEC54}" type="presParOf" srcId="{C55E59E2-AC9C-C344-886E-766DAE3DF6CC}" destId="{1E8393FE-C1E6-C44E-AA63-43D354E32218}" srcOrd="8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D47B7A-9943-3F42-B0D9-F080FF5AC9EE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5C9620FC-A78F-204F-80A6-ECA4936E008D}">
      <dgm:prSet phldrT="[Text]"/>
      <dgm:spPr/>
      <dgm:t>
        <a:bodyPr/>
        <a:lstStyle/>
        <a:p>
          <a:r>
            <a:rPr lang="en-US" dirty="0" smtClean="0"/>
            <a:t>Sample coming into UNEP facility</a:t>
          </a:r>
          <a:endParaRPr lang="en-US" dirty="0"/>
        </a:p>
      </dgm:t>
    </dgm:pt>
    <dgm:pt modelId="{617872A6-278E-AE4A-8880-B1D5B03DEFCC}" type="parTrans" cxnId="{05A3C7B1-9588-E540-A6C2-15AA7D2E3E48}">
      <dgm:prSet/>
      <dgm:spPr/>
      <dgm:t>
        <a:bodyPr/>
        <a:lstStyle/>
        <a:p>
          <a:endParaRPr lang="en-US"/>
        </a:p>
      </dgm:t>
    </dgm:pt>
    <dgm:pt modelId="{0A51067D-0FBE-214C-A9C4-45CFEEEBAF5E}" type="sibTrans" cxnId="{05A3C7B1-9588-E540-A6C2-15AA7D2E3E48}">
      <dgm:prSet/>
      <dgm:spPr/>
      <dgm:t>
        <a:bodyPr/>
        <a:lstStyle/>
        <a:p>
          <a:endParaRPr lang="en-US"/>
        </a:p>
      </dgm:t>
    </dgm:pt>
    <dgm:pt modelId="{86EA2C69-71D6-4046-8C0B-717890086079}">
      <dgm:prSet phldrT="[Text]"/>
      <dgm:spPr/>
      <dgm:t>
        <a:bodyPr/>
        <a:lstStyle/>
        <a:p>
          <a:r>
            <a:rPr lang="en-US" dirty="0" smtClean="0"/>
            <a:t>Logged-into the sample-log (RED) station</a:t>
          </a:r>
          <a:endParaRPr lang="en-US" dirty="0"/>
        </a:p>
      </dgm:t>
    </dgm:pt>
    <dgm:pt modelId="{4DD418BF-150A-084F-B646-2542EC47B9A0}" type="parTrans" cxnId="{85D6331B-B358-AD42-AD44-C1C4B28B6F0D}">
      <dgm:prSet/>
      <dgm:spPr/>
      <dgm:t>
        <a:bodyPr/>
        <a:lstStyle/>
        <a:p>
          <a:endParaRPr lang="en-US"/>
        </a:p>
      </dgm:t>
    </dgm:pt>
    <dgm:pt modelId="{BD53D3BE-2DD1-4542-B02F-A8FE9D661F86}" type="sibTrans" cxnId="{85D6331B-B358-AD42-AD44-C1C4B28B6F0D}">
      <dgm:prSet/>
      <dgm:spPr/>
      <dgm:t>
        <a:bodyPr/>
        <a:lstStyle/>
        <a:p>
          <a:endParaRPr lang="en-US"/>
        </a:p>
      </dgm:t>
    </dgm:pt>
    <dgm:pt modelId="{637D153A-B1DA-9747-8D64-BD9558811015}">
      <dgm:prSet phldrT="[Text]"/>
      <dgm:spPr/>
      <dgm:t>
        <a:bodyPr/>
        <a:lstStyle/>
        <a:p>
          <a:r>
            <a:rPr lang="en-US" dirty="0" smtClean="0"/>
            <a:t>Sample’s faith: stored, returned, destroyed</a:t>
          </a:r>
          <a:endParaRPr lang="en-US" dirty="0"/>
        </a:p>
      </dgm:t>
    </dgm:pt>
    <dgm:pt modelId="{6380C511-FFA4-024E-A2DE-0F8BF6176DF6}" type="parTrans" cxnId="{D729A4F8-8CEE-514F-B2D0-5747720363A7}">
      <dgm:prSet/>
      <dgm:spPr/>
      <dgm:t>
        <a:bodyPr/>
        <a:lstStyle/>
        <a:p>
          <a:endParaRPr lang="en-US"/>
        </a:p>
      </dgm:t>
    </dgm:pt>
    <dgm:pt modelId="{FB08F7FD-3EC5-A549-801C-DC12705F8131}" type="sibTrans" cxnId="{D729A4F8-8CEE-514F-B2D0-5747720363A7}">
      <dgm:prSet/>
      <dgm:spPr/>
      <dgm:t>
        <a:bodyPr/>
        <a:lstStyle/>
        <a:p>
          <a:endParaRPr lang="en-US"/>
        </a:p>
      </dgm:t>
    </dgm:pt>
    <dgm:pt modelId="{C5C13F4B-D6C4-D241-85DB-1256F93BD6C1}" type="pres">
      <dgm:prSet presAssocID="{52D47B7A-9943-3F42-B0D9-F080FF5AC9EE}" presName="CompostProcess" presStyleCnt="0">
        <dgm:presLayoutVars>
          <dgm:dir/>
          <dgm:resizeHandles val="exact"/>
        </dgm:presLayoutVars>
      </dgm:prSet>
      <dgm:spPr/>
    </dgm:pt>
    <dgm:pt modelId="{F1903C64-5605-6F40-8AF5-3846E6A09C0D}" type="pres">
      <dgm:prSet presAssocID="{52D47B7A-9943-3F42-B0D9-F080FF5AC9EE}" presName="arrow" presStyleLbl="bgShp" presStyleIdx="0" presStyleCnt="1"/>
      <dgm:spPr/>
    </dgm:pt>
    <dgm:pt modelId="{DEFEF7E5-5996-AC40-9112-3CFE56B5356E}" type="pres">
      <dgm:prSet presAssocID="{52D47B7A-9943-3F42-B0D9-F080FF5AC9EE}" presName="linearProcess" presStyleCnt="0"/>
      <dgm:spPr/>
    </dgm:pt>
    <dgm:pt modelId="{5EC63A84-9B01-C743-A300-B00F277A27DC}" type="pres">
      <dgm:prSet presAssocID="{5C9620FC-A78F-204F-80A6-ECA4936E008D}" presName="textNode" presStyleLbl="node1" presStyleIdx="0" presStyleCnt="3">
        <dgm:presLayoutVars>
          <dgm:bulletEnabled val="1"/>
        </dgm:presLayoutVars>
      </dgm:prSet>
      <dgm:spPr/>
    </dgm:pt>
    <dgm:pt modelId="{D910F560-5151-0A4C-BCB4-BE5C59C5CA31}" type="pres">
      <dgm:prSet presAssocID="{0A51067D-0FBE-214C-A9C4-45CFEEEBAF5E}" presName="sibTrans" presStyleCnt="0"/>
      <dgm:spPr/>
    </dgm:pt>
    <dgm:pt modelId="{4DE063D3-9928-944A-A86D-6FEB97C51742}" type="pres">
      <dgm:prSet presAssocID="{86EA2C69-71D6-4046-8C0B-71789008607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80848-3788-4C4A-B700-FDC4CBE3E228}" type="pres">
      <dgm:prSet presAssocID="{BD53D3BE-2DD1-4542-B02F-A8FE9D661F86}" presName="sibTrans" presStyleCnt="0"/>
      <dgm:spPr/>
    </dgm:pt>
    <dgm:pt modelId="{E20779CE-3C68-CD46-93E5-87D96A09F198}" type="pres">
      <dgm:prSet presAssocID="{637D153A-B1DA-9747-8D64-BD9558811015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64BD807-50AD-284B-A45E-A59158F37239}" type="presOf" srcId="{86EA2C69-71D6-4046-8C0B-717890086079}" destId="{4DE063D3-9928-944A-A86D-6FEB97C51742}" srcOrd="0" destOrd="0" presId="urn:microsoft.com/office/officeart/2005/8/layout/hProcess9"/>
    <dgm:cxn modelId="{85D6331B-B358-AD42-AD44-C1C4B28B6F0D}" srcId="{52D47B7A-9943-3F42-B0D9-F080FF5AC9EE}" destId="{86EA2C69-71D6-4046-8C0B-717890086079}" srcOrd="1" destOrd="0" parTransId="{4DD418BF-150A-084F-B646-2542EC47B9A0}" sibTransId="{BD53D3BE-2DD1-4542-B02F-A8FE9D661F86}"/>
    <dgm:cxn modelId="{EB23AD3A-AB9E-B54E-9BBF-2F091D2F7FC9}" type="presOf" srcId="{5C9620FC-A78F-204F-80A6-ECA4936E008D}" destId="{5EC63A84-9B01-C743-A300-B00F277A27DC}" srcOrd="0" destOrd="0" presId="urn:microsoft.com/office/officeart/2005/8/layout/hProcess9"/>
    <dgm:cxn modelId="{05A3C7B1-9588-E540-A6C2-15AA7D2E3E48}" srcId="{52D47B7A-9943-3F42-B0D9-F080FF5AC9EE}" destId="{5C9620FC-A78F-204F-80A6-ECA4936E008D}" srcOrd="0" destOrd="0" parTransId="{617872A6-278E-AE4A-8880-B1D5B03DEFCC}" sibTransId="{0A51067D-0FBE-214C-A9C4-45CFEEEBAF5E}"/>
    <dgm:cxn modelId="{137EA0C3-18EC-2D4D-9F58-78FCF0BEF350}" type="presOf" srcId="{637D153A-B1DA-9747-8D64-BD9558811015}" destId="{E20779CE-3C68-CD46-93E5-87D96A09F198}" srcOrd="0" destOrd="0" presId="urn:microsoft.com/office/officeart/2005/8/layout/hProcess9"/>
    <dgm:cxn modelId="{D729A4F8-8CEE-514F-B2D0-5747720363A7}" srcId="{52D47B7A-9943-3F42-B0D9-F080FF5AC9EE}" destId="{637D153A-B1DA-9747-8D64-BD9558811015}" srcOrd="2" destOrd="0" parTransId="{6380C511-FFA4-024E-A2DE-0F8BF6176DF6}" sibTransId="{FB08F7FD-3EC5-A549-801C-DC12705F8131}"/>
    <dgm:cxn modelId="{6410C72C-2206-C546-8565-F907D3BF340F}" type="presOf" srcId="{52D47B7A-9943-3F42-B0D9-F080FF5AC9EE}" destId="{C5C13F4B-D6C4-D241-85DB-1256F93BD6C1}" srcOrd="0" destOrd="0" presId="urn:microsoft.com/office/officeart/2005/8/layout/hProcess9"/>
    <dgm:cxn modelId="{27995550-DA5C-FD43-A3BF-86069C7B1B20}" type="presParOf" srcId="{C5C13F4B-D6C4-D241-85DB-1256F93BD6C1}" destId="{F1903C64-5605-6F40-8AF5-3846E6A09C0D}" srcOrd="0" destOrd="0" presId="urn:microsoft.com/office/officeart/2005/8/layout/hProcess9"/>
    <dgm:cxn modelId="{E51AB7B5-4E63-B641-99C7-2ED994F1FBC5}" type="presParOf" srcId="{C5C13F4B-D6C4-D241-85DB-1256F93BD6C1}" destId="{DEFEF7E5-5996-AC40-9112-3CFE56B5356E}" srcOrd="1" destOrd="0" presId="urn:microsoft.com/office/officeart/2005/8/layout/hProcess9"/>
    <dgm:cxn modelId="{6CBC6132-92EE-0040-B160-1B1D951043C0}" type="presParOf" srcId="{DEFEF7E5-5996-AC40-9112-3CFE56B5356E}" destId="{5EC63A84-9B01-C743-A300-B00F277A27DC}" srcOrd="0" destOrd="0" presId="urn:microsoft.com/office/officeart/2005/8/layout/hProcess9"/>
    <dgm:cxn modelId="{9F85DEE5-51E0-1C42-B3A5-CFC968FBB93A}" type="presParOf" srcId="{DEFEF7E5-5996-AC40-9112-3CFE56B5356E}" destId="{D910F560-5151-0A4C-BCB4-BE5C59C5CA31}" srcOrd="1" destOrd="0" presId="urn:microsoft.com/office/officeart/2005/8/layout/hProcess9"/>
    <dgm:cxn modelId="{78CA0F80-D1B2-9F46-B92D-A3E1FA78AF18}" type="presParOf" srcId="{DEFEF7E5-5996-AC40-9112-3CFE56B5356E}" destId="{4DE063D3-9928-944A-A86D-6FEB97C51742}" srcOrd="2" destOrd="0" presId="urn:microsoft.com/office/officeart/2005/8/layout/hProcess9"/>
    <dgm:cxn modelId="{BE1C901F-50E1-CF47-83F2-B0AF11C3BCF1}" type="presParOf" srcId="{DEFEF7E5-5996-AC40-9112-3CFE56B5356E}" destId="{9A580848-3788-4C4A-B700-FDC4CBE3E228}" srcOrd="3" destOrd="0" presId="urn:microsoft.com/office/officeart/2005/8/layout/hProcess9"/>
    <dgm:cxn modelId="{BB8A1051-C8A5-474A-95B3-E0D8920F8F49}" type="presParOf" srcId="{DEFEF7E5-5996-AC40-9112-3CFE56B5356E}" destId="{E20779CE-3C68-CD46-93E5-87D96A09F19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E0C321-6619-D940-BCA6-8468FB43C34E}" type="doc">
      <dgm:prSet loTypeId="urn:microsoft.com/office/officeart/2009/3/layout/IncreasingArrows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1A6A4F-C607-3B46-A23D-AAFEC27F879F}">
      <dgm:prSet phldrT="[Text]"/>
      <dgm:spPr/>
      <dgm:t>
        <a:bodyPr/>
        <a:lstStyle/>
        <a:p>
          <a:r>
            <a:rPr lang="en-US" dirty="0" smtClean="0"/>
            <a:t>Sample arrived to facility – logged-in</a:t>
          </a:r>
          <a:endParaRPr lang="en-US" dirty="0"/>
        </a:p>
      </dgm:t>
    </dgm:pt>
    <dgm:pt modelId="{3C5B2329-680B-6646-B8A1-5EC0C684F914}" type="parTrans" cxnId="{517CA977-7295-6145-92D5-24B122A1EE7B}">
      <dgm:prSet/>
      <dgm:spPr/>
      <dgm:t>
        <a:bodyPr/>
        <a:lstStyle/>
        <a:p>
          <a:endParaRPr lang="en-US"/>
        </a:p>
      </dgm:t>
    </dgm:pt>
    <dgm:pt modelId="{93779639-84C5-6941-8BA7-6B43FAC4133E}" type="sibTrans" cxnId="{517CA977-7295-6145-92D5-24B122A1EE7B}">
      <dgm:prSet/>
      <dgm:spPr/>
      <dgm:t>
        <a:bodyPr/>
        <a:lstStyle/>
        <a:p>
          <a:endParaRPr lang="en-US"/>
        </a:p>
      </dgm:t>
    </dgm:pt>
    <dgm:pt modelId="{B7CCED77-8256-FE43-BF60-E027365B90F6}">
      <dgm:prSet phldrT="[Text]"/>
      <dgm:spPr/>
      <dgm:t>
        <a:bodyPr/>
        <a:lstStyle/>
        <a:p>
          <a:r>
            <a:rPr lang="en-US" dirty="0" smtClean="0"/>
            <a:t>Sample-log station</a:t>
          </a:r>
          <a:endParaRPr lang="en-US" dirty="0"/>
        </a:p>
      </dgm:t>
    </dgm:pt>
    <dgm:pt modelId="{B802EEAA-7D37-2644-BA18-ED05C75CB7AD}" type="parTrans" cxnId="{4BD7E096-3E6F-2A4F-95AF-CDE8E610A2E1}">
      <dgm:prSet/>
      <dgm:spPr/>
      <dgm:t>
        <a:bodyPr/>
        <a:lstStyle/>
        <a:p>
          <a:endParaRPr lang="en-US"/>
        </a:p>
      </dgm:t>
    </dgm:pt>
    <dgm:pt modelId="{9827CBBA-2F1F-184A-AE32-CB908DEB4521}" type="sibTrans" cxnId="{4BD7E096-3E6F-2A4F-95AF-CDE8E610A2E1}">
      <dgm:prSet/>
      <dgm:spPr/>
      <dgm:t>
        <a:bodyPr/>
        <a:lstStyle/>
        <a:p>
          <a:endParaRPr lang="en-US"/>
        </a:p>
      </dgm:t>
    </dgm:pt>
    <dgm:pt modelId="{F15F706F-2C7E-7F4D-8069-9531C3BFD213}">
      <dgm:prSet phldrT="[Text]"/>
      <dgm:spPr/>
      <dgm:t>
        <a:bodyPr/>
        <a:lstStyle/>
        <a:p>
          <a:r>
            <a:rPr lang="en-US" dirty="0" smtClean="0"/>
            <a:t>Sample prep for NAA</a:t>
          </a:r>
          <a:endParaRPr lang="en-US" dirty="0"/>
        </a:p>
      </dgm:t>
    </dgm:pt>
    <dgm:pt modelId="{A868A211-C6C8-5F43-8F6D-1E03322AAA59}" type="parTrans" cxnId="{80F4FBFF-C8F4-DC42-BF7E-02E0D9E19D45}">
      <dgm:prSet/>
      <dgm:spPr/>
      <dgm:t>
        <a:bodyPr/>
        <a:lstStyle/>
        <a:p>
          <a:endParaRPr lang="en-US"/>
        </a:p>
      </dgm:t>
    </dgm:pt>
    <dgm:pt modelId="{620DB7E0-8B81-304B-84A9-32B95D3BF3D4}" type="sibTrans" cxnId="{80F4FBFF-C8F4-DC42-BF7E-02E0D9E19D45}">
      <dgm:prSet/>
      <dgm:spPr/>
      <dgm:t>
        <a:bodyPr/>
        <a:lstStyle/>
        <a:p>
          <a:endParaRPr lang="en-US"/>
        </a:p>
      </dgm:t>
    </dgm:pt>
    <dgm:pt modelId="{D0AA3631-39C8-6049-81B7-432635C69D58}">
      <dgm:prSet phldrT="[Text]"/>
      <dgm:spPr/>
      <dgm:t>
        <a:bodyPr/>
        <a:lstStyle/>
        <a:p>
          <a:r>
            <a:rPr lang="en-US" dirty="0" smtClean="0"/>
            <a:t>Sample science</a:t>
          </a:r>
        </a:p>
        <a:p>
          <a:r>
            <a:rPr lang="en-US" dirty="0" smtClean="0"/>
            <a:t>- Bio-samples (leaves, fruits, vegetables)</a:t>
          </a:r>
        </a:p>
        <a:p>
          <a:r>
            <a:rPr lang="en-US" dirty="0" smtClean="0"/>
            <a:t>- Rock or soil samples</a:t>
          </a:r>
        </a:p>
        <a:p>
          <a:r>
            <a:rPr lang="en-US" dirty="0" smtClean="0"/>
            <a:t>- Liquid samples</a:t>
          </a:r>
        </a:p>
        <a:p>
          <a:r>
            <a:rPr lang="en-US" dirty="0" smtClean="0"/>
            <a:t>- Other samples types</a:t>
          </a:r>
        </a:p>
        <a:p>
          <a:r>
            <a:rPr lang="en-US" dirty="0" smtClean="0"/>
            <a:t> </a:t>
          </a:r>
          <a:endParaRPr lang="en-US" dirty="0"/>
        </a:p>
      </dgm:t>
    </dgm:pt>
    <dgm:pt modelId="{43332D6A-0521-8247-93D4-92AFC65F63E4}" type="parTrans" cxnId="{F1604423-A4A1-9649-A8C0-1AEA857E8633}">
      <dgm:prSet/>
      <dgm:spPr/>
      <dgm:t>
        <a:bodyPr/>
        <a:lstStyle/>
        <a:p>
          <a:endParaRPr lang="en-US"/>
        </a:p>
      </dgm:t>
    </dgm:pt>
    <dgm:pt modelId="{C5687B7A-70C5-0D41-B861-72D42B6691AE}" type="sibTrans" cxnId="{F1604423-A4A1-9649-A8C0-1AEA857E8633}">
      <dgm:prSet/>
      <dgm:spPr/>
      <dgm:t>
        <a:bodyPr/>
        <a:lstStyle/>
        <a:p>
          <a:endParaRPr lang="en-US"/>
        </a:p>
      </dgm:t>
    </dgm:pt>
    <dgm:pt modelId="{8A4600CD-757D-EE40-8AB2-0C64E803F359}">
      <dgm:prSet phldrT="[Text]"/>
      <dgm:spPr/>
      <dgm:t>
        <a:bodyPr/>
        <a:lstStyle/>
        <a:p>
          <a:r>
            <a:rPr lang="en-US" dirty="0" smtClean="0"/>
            <a:t>NAA pre-calculator</a:t>
          </a:r>
          <a:endParaRPr lang="en-US" dirty="0"/>
        </a:p>
      </dgm:t>
    </dgm:pt>
    <dgm:pt modelId="{C4E0C6C2-5401-F841-988E-2E10D3D6E2A6}" type="parTrans" cxnId="{3B9BB99D-D35F-EC40-B58F-FF746D992BB2}">
      <dgm:prSet/>
      <dgm:spPr/>
      <dgm:t>
        <a:bodyPr/>
        <a:lstStyle/>
        <a:p>
          <a:endParaRPr lang="en-US"/>
        </a:p>
      </dgm:t>
    </dgm:pt>
    <dgm:pt modelId="{ED864944-5FF1-2342-B605-CE115BB3512D}" type="sibTrans" cxnId="{3B9BB99D-D35F-EC40-B58F-FF746D992BB2}">
      <dgm:prSet/>
      <dgm:spPr/>
      <dgm:t>
        <a:bodyPr/>
        <a:lstStyle/>
        <a:p>
          <a:endParaRPr lang="en-US"/>
        </a:p>
      </dgm:t>
    </dgm:pt>
    <dgm:pt modelId="{5BD5629C-3B56-9644-828F-232A4E5367FA}">
      <dgm:prSet phldrT="[Text]"/>
      <dgm:spPr/>
      <dgm:t>
        <a:bodyPr/>
        <a:lstStyle/>
        <a:p>
          <a:r>
            <a:rPr lang="en-US" dirty="0" smtClean="0"/>
            <a:t>- TS: experiment</a:t>
          </a:r>
        </a:p>
        <a:p>
          <a:r>
            <a:rPr lang="en-US" dirty="0" smtClean="0"/>
            <a:t>- NAA pre-calculation of the sample activity and dose rate to a person at 1ft from the sample</a:t>
          </a:r>
        </a:p>
        <a:p>
          <a:r>
            <a:rPr lang="en-US" dirty="0" smtClean="0"/>
            <a:t>Based on reactor power (flux), irradiation time, port</a:t>
          </a:r>
        </a:p>
        <a:p>
          <a:r>
            <a:rPr lang="en-US" dirty="0" smtClean="0"/>
            <a:t>DECISION based on regulation and safety practices</a:t>
          </a:r>
          <a:endParaRPr lang="en-US" dirty="0"/>
        </a:p>
      </dgm:t>
    </dgm:pt>
    <dgm:pt modelId="{28447DF0-4583-EC4E-9ACC-A7B1B25D36E6}" type="parTrans" cxnId="{6C87BBB1-5F3D-C54B-BCCB-7B93DE36005C}">
      <dgm:prSet/>
      <dgm:spPr/>
      <dgm:t>
        <a:bodyPr/>
        <a:lstStyle/>
        <a:p>
          <a:endParaRPr lang="en-US"/>
        </a:p>
      </dgm:t>
    </dgm:pt>
    <dgm:pt modelId="{93EDCCC0-338E-434C-9B3F-C5E03EB2F7D3}" type="sibTrans" cxnId="{6C87BBB1-5F3D-C54B-BCCB-7B93DE36005C}">
      <dgm:prSet/>
      <dgm:spPr/>
      <dgm:t>
        <a:bodyPr/>
        <a:lstStyle/>
        <a:p>
          <a:endParaRPr lang="en-US"/>
        </a:p>
      </dgm:t>
    </dgm:pt>
    <dgm:pt modelId="{AADCBF71-CF6B-C74A-B53E-16600370ED65}" type="pres">
      <dgm:prSet presAssocID="{E2E0C321-6619-D940-BCA6-8468FB43C34E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7D300FCF-24A8-FF43-9840-F6BF2AE851FD}" type="pres">
      <dgm:prSet presAssocID="{181A6A4F-C607-3B46-A23D-AAFEC27F879F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B5DF30FB-A63E-AF46-ADFA-2CAE31B10165}" type="pres">
      <dgm:prSet presAssocID="{181A6A4F-C607-3B46-A23D-AAFEC27F879F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27C725C3-5204-544B-8B87-87D29C1B113D}" type="pres">
      <dgm:prSet presAssocID="{F15F706F-2C7E-7F4D-8069-9531C3BFD213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18730005-E24B-5D40-B044-9CF75A5F55B7}" type="pres">
      <dgm:prSet presAssocID="{F15F706F-2C7E-7F4D-8069-9531C3BFD213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77D177-D77F-474E-9F7D-ABA48DC16C62}" type="pres">
      <dgm:prSet presAssocID="{8A4600CD-757D-EE40-8AB2-0C64E803F359}" presName="parentText3" presStyleLbl="node1" presStyleIdx="2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4DE23-9CB2-7E4F-9BF0-909973338479}" type="pres">
      <dgm:prSet presAssocID="{8A4600CD-757D-EE40-8AB2-0C64E803F359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8472DB-542A-6045-BA01-CA6A844E2C95}" type="presOf" srcId="{E2E0C321-6619-D940-BCA6-8468FB43C34E}" destId="{AADCBF71-CF6B-C74A-B53E-16600370ED65}" srcOrd="0" destOrd="0" presId="urn:microsoft.com/office/officeart/2009/3/layout/IncreasingArrowsProcess"/>
    <dgm:cxn modelId="{506B57A5-8666-2F40-973D-7BA765C3273E}" type="presOf" srcId="{5BD5629C-3B56-9644-828F-232A4E5367FA}" destId="{4444DE23-9CB2-7E4F-9BF0-909973338479}" srcOrd="0" destOrd="0" presId="urn:microsoft.com/office/officeart/2009/3/layout/IncreasingArrowsProcess"/>
    <dgm:cxn modelId="{80F4FBFF-C8F4-DC42-BF7E-02E0D9E19D45}" srcId="{E2E0C321-6619-D940-BCA6-8468FB43C34E}" destId="{F15F706F-2C7E-7F4D-8069-9531C3BFD213}" srcOrd="1" destOrd="0" parTransId="{A868A211-C6C8-5F43-8F6D-1E03322AAA59}" sibTransId="{620DB7E0-8B81-304B-84A9-32B95D3BF3D4}"/>
    <dgm:cxn modelId="{AF4285A0-4E2D-0240-B387-AF2841193F20}" type="presOf" srcId="{8A4600CD-757D-EE40-8AB2-0C64E803F359}" destId="{7877D177-D77F-474E-9F7D-ABA48DC16C62}" srcOrd="0" destOrd="0" presId="urn:microsoft.com/office/officeart/2009/3/layout/IncreasingArrowsProcess"/>
    <dgm:cxn modelId="{16A8BCA3-7FB6-7145-881B-840DBF00C54A}" type="presOf" srcId="{D0AA3631-39C8-6049-81B7-432635C69D58}" destId="{18730005-E24B-5D40-B044-9CF75A5F55B7}" srcOrd="0" destOrd="0" presId="urn:microsoft.com/office/officeart/2009/3/layout/IncreasingArrowsProcess"/>
    <dgm:cxn modelId="{F1604423-A4A1-9649-A8C0-1AEA857E8633}" srcId="{F15F706F-2C7E-7F4D-8069-9531C3BFD213}" destId="{D0AA3631-39C8-6049-81B7-432635C69D58}" srcOrd="0" destOrd="0" parTransId="{43332D6A-0521-8247-93D4-92AFC65F63E4}" sibTransId="{C5687B7A-70C5-0D41-B861-72D42B6691AE}"/>
    <dgm:cxn modelId="{57EC7CD8-A2DF-C644-A99B-CFCEB0909AD3}" type="presOf" srcId="{181A6A4F-C607-3B46-A23D-AAFEC27F879F}" destId="{7D300FCF-24A8-FF43-9840-F6BF2AE851FD}" srcOrd="0" destOrd="0" presId="urn:microsoft.com/office/officeart/2009/3/layout/IncreasingArrowsProcess"/>
    <dgm:cxn modelId="{4BD7E096-3E6F-2A4F-95AF-CDE8E610A2E1}" srcId="{181A6A4F-C607-3B46-A23D-AAFEC27F879F}" destId="{B7CCED77-8256-FE43-BF60-E027365B90F6}" srcOrd="0" destOrd="0" parTransId="{B802EEAA-7D37-2644-BA18-ED05C75CB7AD}" sibTransId="{9827CBBA-2F1F-184A-AE32-CB908DEB4521}"/>
    <dgm:cxn modelId="{6C87BBB1-5F3D-C54B-BCCB-7B93DE36005C}" srcId="{8A4600CD-757D-EE40-8AB2-0C64E803F359}" destId="{5BD5629C-3B56-9644-828F-232A4E5367FA}" srcOrd="0" destOrd="0" parTransId="{28447DF0-4583-EC4E-9ACC-A7B1B25D36E6}" sibTransId="{93EDCCC0-338E-434C-9B3F-C5E03EB2F7D3}"/>
    <dgm:cxn modelId="{941FDC8D-42AE-104C-A701-A6CF384294B7}" type="presOf" srcId="{B7CCED77-8256-FE43-BF60-E027365B90F6}" destId="{B5DF30FB-A63E-AF46-ADFA-2CAE31B10165}" srcOrd="0" destOrd="0" presId="urn:microsoft.com/office/officeart/2009/3/layout/IncreasingArrowsProcess"/>
    <dgm:cxn modelId="{517CA977-7295-6145-92D5-24B122A1EE7B}" srcId="{E2E0C321-6619-D940-BCA6-8468FB43C34E}" destId="{181A6A4F-C607-3B46-A23D-AAFEC27F879F}" srcOrd="0" destOrd="0" parTransId="{3C5B2329-680B-6646-B8A1-5EC0C684F914}" sibTransId="{93779639-84C5-6941-8BA7-6B43FAC4133E}"/>
    <dgm:cxn modelId="{49619997-21A5-8540-9EB6-B5D3D5E6ED0F}" type="presOf" srcId="{F15F706F-2C7E-7F4D-8069-9531C3BFD213}" destId="{27C725C3-5204-544B-8B87-87D29C1B113D}" srcOrd="0" destOrd="0" presId="urn:microsoft.com/office/officeart/2009/3/layout/IncreasingArrowsProcess"/>
    <dgm:cxn modelId="{3B9BB99D-D35F-EC40-B58F-FF746D992BB2}" srcId="{E2E0C321-6619-D940-BCA6-8468FB43C34E}" destId="{8A4600CD-757D-EE40-8AB2-0C64E803F359}" srcOrd="2" destOrd="0" parTransId="{C4E0C6C2-5401-F841-988E-2E10D3D6E2A6}" sibTransId="{ED864944-5FF1-2342-B605-CE115BB3512D}"/>
    <dgm:cxn modelId="{63CDAD81-F4B1-D848-9106-4C5F4489CDDC}" type="presParOf" srcId="{AADCBF71-CF6B-C74A-B53E-16600370ED65}" destId="{7D300FCF-24A8-FF43-9840-F6BF2AE851FD}" srcOrd="0" destOrd="0" presId="urn:microsoft.com/office/officeart/2009/3/layout/IncreasingArrowsProcess"/>
    <dgm:cxn modelId="{5958B6DB-EBD2-8940-B1A7-71848B6C6DAE}" type="presParOf" srcId="{AADCBF71-CF6B-C74A-B53E-16600370ED65}" destId="{B5DF30FB-A63E-AF46-ADFA-2CAE31B10165}" srcOrd="1" destOrd="0" presId="urn:microsoft.com/office/officeart/2009/3/layout/IncreasingArrowsProcess"/>
    <dgm:cxn modelId="{ABB22232-30F9-DE4B-B380-3AF530E462F8}" type="presParOf" srcId="{AADCBF71-CF6B-C74A-B53E-16600370ED65}" destId="{27C725C3-5204-544B-8B87-87D29C1B113D}" srcOrd="2" destOrd="0" presId="urn:microsoft.com/office/officeart/2009/3/layout/IncreasingArrowsProcess"/>
    <dgm:cxn modelId="{D3743031-85D9-7149-9049-C825100324DF}" type="presParOf" srcId="{AADCBF71-CF6B-C74A-B53E-16600370ED65}" destId="{18730005-E24B-5D40-B044-9CF75A5F55B7}" srcOrd="3" destOrd="0" presId="urn:microsoft.com/office/officeart/2009/3/layout/IncreasingArrowsProcess"/>
    <dgm:cxn modelId="{617DE385-79E4-9C48-9973-8F904E07354A}" type="presParOf" srcId="{AADCBF71-CF6B-C74A-B53E-16600370ED65}" destId="{7877D177-D77F-474E-9F7D-ABA48DC16C62}" srcOrd="4" destOrd="0" presId="urn:microsoft.com/office/officeart/2009/3/layout/IncreasingArrowsProcess"/>
    <dgm:cxn modelId="{9FBC1F4B-F576-AE4E-952B-5F30921870D5}" type="presParOf" srcId="{AADCBF71-CF6B-C74A-B53E-16600370ED65}" destId="{4444DE23-9CB2-7E4F-9BF0-909973338479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4BDFF-C011-DA46-9C8E-1D666E1F8B60}">
      <dsp:nvSpPr>
        <dsp:cNvPr id="0" name=""/>
        <dsp:cNvSpPr/>
      </dsp:nvSpPr>
      <dsp:spPr>
        <a:xfrm>
          <a:off x="799" y="0"/>
          <a:ext cx="1244575" cy="287020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Global thinking</a:t>
          </a:r>
          <a:endParaRPr lang="en-US" sz="1700" kern="1200" dirty="0"/>
        </a:p>
      </dsp:txBody>
      <dsp:txXfrm>
        <a:off x="799" y="1148080"/>
        <a:ext cx="1244575" cy="1148080"/>
      </dsp:txXfrm>
    </dsp:sp>
    <dsp:sp modelId="{E42838B7-8284-3945-BADB-CB784EF78F60}">
      <dsp:nvSpPr>
        <dsp:cNvPr id="0" name=""/>
        <dsp:cNvSpPr/>
      </dsp:nvSpPr>
      <dsp:spPr>
        <a:xfrm>
          <a:off x="145199" y="172212"/>
          <a:ext cx="955776" cy="95577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EF7EFB7-E577-9D42-9BFC-1C5770C4B5AF}">
      <dsp:nvSpPr>
        <dsp:cNvPr id="0" name=""/>
        <dsp:cNvSpPr/>
      </dsp:nvSpPr>
      <dsp:spPr>
        <a:xfrm>
          <a:off x="1282712" y="0"/>
          <a:ext cx="1244575" cy="287020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Leadership</a:t>
          </a:r>
          <a:endParaRPr lang="en-US" sz="1700" kern="1200" dirty="0"/>
        </a:p>
      </dsp:txBody>
      <dsp:txXfrm>
        <a:off x="1282712" y="1148080"/>
        <a:ext cx="1244575" cy="1148080"/>
      </dsp:txXfrm>
    </dsp:sp>
    <dsp:sp modelId="{1F882AB9-1257-8A49-9990-CDD7C6FF00AD}">
      <dsp:nvSpPr>
        <dsp:cNvPr id="0" name=""/>
        <dsp:cNvSpPr/>
      </dsp:nvSpPr>
      <dsp:spPr>
        <a:xfrm>
          <a:off x="1427111" y="172212"/>
          <a:ext cx="955776" cy="95577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EDB3CF-7719-1F44-8E07-E8B11E782FA2}">
      <dsp:nvSpPr>
        <dsp:cNvPr id="0" name=""/>
        <dsp:cNvSpPr/>
      </dsp:nvSpPr>
      <dsp:spPr>
        <a:xfrm>
          <a:off x="2539994" y="0"/>
          <a:ext cx="1244575" cy="2870200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7"/>
            <a:satOff val="-4392"/>
            <a:lumOff val="2561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Impact</a:t>
          </a:r>
          <a:endParaRPr lang="en-US" sz="1700" kern="1200" dirty="0"/>
        </a:p>
      </dsp:txBody>
      <dsp:txXfrm>
        <a:off x="2539994" y="1148080"/>
        <a:ext cx="1244575" cy="1148080"/>
      </dsp:txXfrm>
    </dsp:sp>
    <dsp:sp modelId="{C9224836-4347-7C4A-8A5E-E6609BE9E4A9}">
      <dsp:nvSpPr>
        <dsp:cNvPr id="0" name=""/>
        <dsp:cNvSpPr/>
      </dsp:nvSpPr>
      <dsp:spPr>
        <a:xfrm>
          <a:off x="2709024" y="172212"/>
          <a:ext cx="955776" cy="95577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5D58BB7-C4B3-A04F-8461-A03B505BDED0}">
      <dsp:nvSpPr>
        <dsp:cNvPr id="0" name=""/>
        <dsp:cNvSpPr/>
      </dsp:nvSpPr>
      <dsp:spPr>
        <a:xfrm>
          <a:off x="152400" y="2296160"/>
          <a:ext cx="3505200" cy="430530"/>
        </a:xfrm>
        <a:prstGeom prst="left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 prstMaterial="plastic">
          <a:bevelT w="80600" h="18600" prst="relaxedInset"/>
          <a:bevelB w="80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09E65-C330-E544-9CC4-79338E11300C}">
      <dsp:nvSpPr>
        <dsp:cNvPr id="0" name=""/>
        <dsp:cNvSpPr/>
      </dsp:nvSpPr>
      <dsp:spPr>
        <a:xfrm>
          <a:off x="1538830" y="3098800"/>
          <a:ext cx="306019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F76B6-0AFA-AF44-A901-974DF136A90E}">
      <dsp:nvSpPr>
        <dsp:cNvPr id="0" name=""/>
        <dsp:cNvSpPr/>
      </dsp:nvSpPr>
      <dsp:spPr>
        <a:xfrm>
          <a:off x="1538830" y="2031999"/>
          <a:ext cx="262128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754CBE-E62A-2B43-B014-82CBF9AFD91F}">
      <dsp:nvSpPr>
        <dsp:cNvPr id="0" name=""/>
        <dsp:cNvSpPr/>
      </dsp:nvSpPr>
      <dsp:spPr>
        <a:xfrm>
          <a:off x="1538830" y="965199"/>
          <a:ext cx="3060192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D82C02-C7E2-CE4B-B6FF-3149570F3DEE}">
      <dsp:nvSpPr>
        <dsp:cNvPr id="0" name=""/>
        <dsp:cNvSpPr/>
      </dsp:nvSpPr>
      <dsp:spPr>
        <a:xfrm>
          <a:off x="14830" y="507999"/>
          <a:ext cx="3048000" cy="304800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9DED625-EEA0-C947-8F7D-3E91511D984A}">
      <dsp:nvSpPr>
        <dsp:cNvPr id="0" name=""/>
        <dsp:cNvSpPr/>
      </dsp:nvSpPr>
      <dsp:spPr>
        <a:xfrm>
          <a:off x="609214" y="1359876"/>
          <a:ext cx="1950720" cy="100584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</a:rPr>
            <a:t>Utah Nuclear Engineering Program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609214" y="1359876"/>
        <a:ext cx="1950720" cy="1005840"/>
      </dsp:txXfrm>
    </dsp:sp>
    <dsp:sp modelId="{5338CFD1-A727-6145-B130-4731EE9DDEE1}">
      <dsp:nvSpPr>
        <dsp:cNvPr id="0" name=""/>
        <dsp:cNvSpPr/>
      </dsp:nvSpPr>
      <dsp:spPr>
        <a:xfrm>
          <a:off x="4141822" y="507999"/>
          <a:ext cx="914400" cy="914400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AFB0BC-7604-8C44-B29A-6F02D286AEAC}">
      <dsp:nvSpPr>
        <dsp:cNvPr id="0" name=""/>
        <dsp:cNvSpPr/>
      </dsp:nvSpPr>
      <dsp:spPr>
        <a:xfrm>
          <a:off x="5056222" y="507999"/>
          <a:ext cx="1024947" cy="9144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0" rIns="571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Nuclear Engineering Minor</a:t>
          </a:r>
          <a:endParaRPr lang="en-US" sz="1500" kern="1200" dirty="0"/>
        </a:p>
      </dsp:txBody>
      <dsp:txXfrm>
        <a:off x="5056222" y="507999"/>
        <a:ext cx="1024947" cy="914400"/>
      </dsp:txXfrm>
    </dsp:sp>
    <dsp:sp modelId="{EEA779DC-3F87-FB40-B9AE-B162ECD516C9}">
      <dsp:nvSpPr>
        <dsp:cNvPr id="0" name=""/>
        <dsp:cNvSpPr/>
      </dsp:nvSpPr>
      <dsp:spPr>
        <a:xfrm>
          <a:off x="3702910" y="1574799"/>
          <a:ext cx="914400" cy="914400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6530F4-46F7-9C49-B01A-2D6970DE6AFF}">
      <dsp:nvSpPr>
        <dsp:cNvPr id="0" name=""/>
        <dsp:cNvSpPr/>
      </dsp:nvSpPr>
      <dsp:spPr>
        <a:xfrm>
          <a:off x="4617310" y="1574799"/>
          <a:ext cx="863441" cy="9144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0" rIns="571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Graduate MS &amp; PhD Program</a:t>
          </a:r>
          <a:endParaRPr lang="en-US" sz="1500" kern="1200" dirty="0"/>
        </a:p>
      </dsp:txBody>
      <dsp:txXfrm>
        <a:off x="4617310" y="1574799"/>
        <a:ext cx="863441" cy="914400"/>
      </dsp:txXfrm>
    </dsp:sp>
    <dsp:sp modelId="{E1D5FBEF-2F6D-AE43-B34D-5F48DDB55729}">
      <dsp:nvSpPr>
        <dsp:cNvPr id="0" name=""/>
        <dsp:cNvSpPr/>
      </dsp:nvSpPr>
      <dsp:spPr>
        <a:xfrm>
          <a:off x="4141822" y="2641600"/>
          <a:ext cx="914400" cy="914400"/>
        </a:xfrm>
        <a:prstGeom prst="ellipse">
          <a:avLst/>
        </a:prstGeom>
        <a:blipFill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8106820-F829-D744-B6E3-9183E130718C}">
      <dsp:nvSpPr>
        <dsp:cNvPr id="0" name=""/>
        <dsp:cNvSpPr/>
      </dsp:nvSpPr>
      <dsp:spPr>
        <a:xfrm>
          <a:off x="5056222" y="2641600"/>
          <a:ext cx="757999" cy="9144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0" rIns="571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SRO &amp; Lab Training</a:t>
          </a:r>
          <a:endParaRPr lang="en-US" sz="1500" kern="1200" dirty="0"/>
        </a:p>
      </dsp:txBody>
      <dsp:txXfrm>
        <a:off x="5056222" y="2641600"/>
        <a:ext cx="757999" cy="914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74B69-95A4-EA4B-9C56-B12E50D57A86}">
      <dsp:nvSpPr>
        <dsp:cNvPr id="0" name=""/>
        <dsp:cNvSpPr/>
      </dsp:nvSpPr>
      <dsp:spPr>
        <a:xfrm rot="4396374">
          <a:off x="1306311" y="931380"/>
          <a:ext cx="4040476" cy="2817728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A369B-976C-984B-ABB5-C58BC32611B0}">
      <dsp:nvSpPr>
        <dsp:cNvPr id="0" name=""/>
        <dsp:cNvSpPr/>
      </dsp:nvSpPr>
      <dsp:spPr>
        <a:xfrm>
          <a:off x="2819886" y="1299304"/>
          <a:ext cx="102034" cy="102034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FE65DF8-0784-5A44-931F-1088F18FB4EC}">
      <dsp:nvSpPr>
        <dsp:cNvPr id="0" name=""/>
        <dsp:cNvSpPr/>
      </dsp:nvSpPr>
      <dsp:spPr>
        <a:xfrm>
          <a:off x="3518543" y="1862835"/>
          <a:ext cx="102034" cy="102034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0448D23-358A-3B49-8B6E-8715C71FBD4B}">
      <dsp:nvSpPr>
        <dsp:cNvPr id="0" name=""/>
        <dsp:cNvSpPr/>
      </dsp:nvSpPr>
      <dsp:spPr>
        <a:xfrm>
          <a:off x="4042150" y="2521848"/>
          <a:ext cx="102034" cy="102034"/>
        </a:xfrm>
        <a:prstGeom prst="ellipse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9E8F76C-CC90-5448-9EF3-61C44F66C62F}">
      <dsp:nvSpPr>
        <dsp:cNvPr id="0" name=""/>
        <dsp:cNvSpPr/>
      </dsp:nvSpPr>
      <dsp:spPr>
        <a:xfrm>
          <a:off x="687128" y="32291"/>
          <a:ext cx="4691381" cy="748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2009: </a:t>
          </a:r>
          <a:r>
            <a:rPr lang="en-US" sz="2000" kern="1200" dirty="0" smtClean="0"/>
            <a:t>Facility cleanup/renovation &amp; new SRO training</a:t>
          </a:r>
          <a:endParaRPr lang="en-US" sz="2000" kern="1200" dirty="0"/>
        </a:p>
      </dsp:txBody>
      <dsp:txXfrm>
        <a:off x="687128" y="32291"/>
        <a:ext cx="4691381" cy="748878"/>
      </dsp:txXfrm>
    </dsp:sp>
    <dsp:sp modelId="{026E5914-671B-E947-AB7A-30FEC74AFBDA}">
      <dsp:nvSpPr>
        <dsp:cNvPr id="0" name=""/>
        <dsp:cNvSpPr/>
      </dsp:nvSpPr>
      <dsp:spPr>
        <a:xfrm>
          <a:off x="3099071" y="685800"/>
          <a:ext cx="4139928" cy="12060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2010: New </a:t>
          </a:r>
          <a:r>
            <a:rPr lang="en-US" sz="2000" kern="1200" dirty="0" smtClean="0"/>
            <a:t>education curricula </a:t>
          </a:r>
          <a:r>
            <a:rPr lang="en-US" sz="2000" kern="1200" dirty="0" smtClean="0"/>
            <a:t>&amp; </a:t>
          </a:r>
          <a:r>
            <a:rPr lang="en-US" sz="2000" kern="1200" dirty="0" smtClean="0"/>
            <a:t>new lab protocols establishing safety culture elements/ </a:t>
          </a:r>
          <a:r>
            <a:rPr lang="en-US" sz="2000" kern="1200" dirty="0" smtClean="0"/>
            <a:t>Started </a:t>
          </a:r>
          <a:r>
            <a:rPr lang="en-US" sz="2000" kern="1200" dirty="0" smtClean="0"/>
            <a:t>the process </a:t>
          </a:r>
          <a:r>
            <a:rPr lang="en-US" sz="2000" kern="1200" dirty="0" smtClean="0"/>
            <a:t>of relicensing TRIGA</a:t>
          </a:r>
          <a:endParaRPr lang="en-US" sz="2000" kern="1200" dirty="0"/>
        </a:p>
      </dsp:txBody>
      <dsp:txXfrm>
        <a:off x="3099071" y="685800"/>
        <a:ext cx="4139928" cy="1206076"/>
      </dsp:txXfrm>
    </dsp:sp>
    <dsp:sp modelId="{F0E72FD3-6F2C-CB40-A9DF-0FBDFECB590E}">
      <dsp:nvSpPr>
        <dsp:cNvPr id="0" name=""/>
        <dsp:cNvSpPr/>
      </dsp:nvSpPr>
      <dsp:spPr>
        <a:xfrm>
          <a:off x="1066798" y="1739476"/>
          <a:ext cx="2573227" cy="1232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2011: Relicensed TRIGA for the next 20 </a:t>
          </a:r>
          <a:r>
            <a:rPr lang="en-US" sz="2000" b="1" kern="1200" dirty="0" smtClean="0"/>
            <a:t>years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PM Geoff Wertz</a:t>
          </a:r>
          <a:endParaRPr lang="en-US" sz="2000" b="1" kern="1200" dirty="0"/>
        </a:p>
      </dsp:txBody>
      <dsp:txXfrm>
        <a:off x="1066798" y="1739476"/>
        <a:ext cx="2573227" cy="1232324"/>
      </dsp:txXfrm>
    </dsp:sp>
    <dsp:sp modelId="{4BA631D3-9510-4745-BEE1-A722EA9A77E2}">
      <dsp:nvSpPr>
        <dsp:cNvPr id="0" name=""/>
        <dsp:cNvSpPr/>
      </dsp:nvSpPr>
      <dsp:spPr>
        <a:xfrm>
          <a:off x="4192680" y="1981198"/>
          <a:ext cx="2893920" cy="748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2012: Operation under </a:t>
          </a:r>
          <a:r>
            <a:rPr lang="en-US" sz="2000" kern="1200" dirty="0" err="1" smtClean="0"/>
            <a:t>DevonWay</a:t>
          </a:r>
          <a:r>
            <a:rPr lang="en-US" sz="2000" kern="1200" dirty="0" smtClean="0"/>
            <a:t> CAP </a:t>
          </a:r>
          <a:r>
            <a:rPr lang="en-US" sz="2000" kern="1200" dirty="0" smtClean="0"/>
            <a:t>system</a:t>
          </a:r>
          <a:endParaRPr lang="en-US" sz="2000" kern="1200" dirty="0"/>
        </a:p>
      </dsp:txBody>
      <dsp:txXfrm>
        <a:off x="4192680" y="1981198"/>
        <a:ext cx="2893920" cy="748878"/>
      </dsp:txXfrm>
    </dsp:sp>
    <dsp:sp modelId="{1E8393FE-C1E6-C44E-AA63-43D354E32218}">
      <dsp:nvSpPr>
        <dsp:cNvPr id="0" name=""/>
        <dsp:cNvSpPr/>
      </dsp:nvSpPr>
      <dsp:spPr>
        <a:xfrm>
          <a:off x="2196947" y="3733802"/>
          <a:ext cx="5399813" cy="748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2013: </a:t>
          </a:r>
          <a:r>
            <a:rPr lang="en-US" sz="2000" kern="1200" dirty="0" smtClean="0"/>
            <a:t>Renovation/ New staff/ “</a:t>
          </a:r>
          <a:r>
            <a:rPr lang="en-US" sz="2000" kern="1200" dirty="0" smtClean="0"/>
            <a:t>Measuring” our framework of nuclear safety improvement; innovations; training and education ; nuclear knowledge management </a:t>
          </a:r>
          <a:r>
            <a:rPr lang="en-US" sz="2000" kern="1200" dirty="0" smtClean="0"/>
            <a:t>framework; workforce development</a:t>
          </a:r>
          <a:endParaRPr lang="en-US" sz="2000" kern="1200" dirty="0"/>
        </a:p>
      </dsp:txBody>
      <dsp:txXfrm>
        <a:off x="2196947" y="3733802"/>
        <a:ext cx="5399813" cy="7488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03C64-5605-6F40-8AF5-3846E6A09C0D}">
      <dsp:nvSpPr>
        <dsp:cNvPr id="0" name=""/>
        <dsp:cNvSpPr/>
      </dsp:nvSpPr>
      <dsp:spPr>
        <a:xfrm>
          <a:off x="400049" y="0"/>
          <a:ext cx="4533900" cy="3048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EC63A84-9B01-C743-A300-B00F277A27DC}">
      <dsp:nvSpPr>
        <dsp:cNvPr id="0" name=""/>
        <dsp:cNvSpPr/>
      </dsp:nvSpPr>
      <dsp:spPr>
        <a:xfrm>
          <a:off x="180751" y="914400"/>
          <a:ext cx="1600200" cy="1219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Sample coming into UNEP facility</a:t>
          </a:r>
          <a:endParaRPr lang="en-US" sz="1700" kern="1200" dirty="0"/>
        </a:p>
      </dsp:txBody>
      <dsp:txXfrm>
        <a:off x="240267" y="973916"/>
        <a:ext cx="1481168" cy="1100168"/>
      </dsp:txXfrm>
    </dsp:sp>
    <dsp:sp modelId="{4DE063D3-9928-944A-A86D-6FEB97C51742}">
      <dsp:nvSpPr>
        <dsp:cNvPr id="0" name=""/>
        <dsp:cNvSpPr/>
      </dsp:nvSpPr>
      <dsp:spPr>
        <a:xfrm>
          <a:off x="1866899" y="914400"/>
          <a:ext cx="1600200" cy="1219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Logged-into the sample-log (RED) station</a:t>
          </a:r>
          <a:endParaRPr lang="en-US" sz="1700" kern="1200" dirty="0"/>
        </a:p>
      </dsp:txBody>
      <dsp:txXfrm>
        <a:off x="1926415" y="973916"/>
        <a:ext cx="1481168" cy="1100168"/>
      </dsp:txXfrm>
    </dsp:sp>
    <dsp:sp modelId="{E20779CE-3C68-CD46-93E5-87D96A09F198}">
      <dsp:nvSpPr>
        <dsp:cNvPr id="0" name=""/>
        <dsp:cNvSpPr/>
      </dsp:nvSpPr>
      <dsp:spPr>
        <a:xfrm>
          <a:off x="3553048" y="914400"/>
          <a:ext cx="1600200" cy="1219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Sample’s faith: stored, returned, destroyed</a:t>
          </a:r>
          <a:endParaRPr lang="en-US" sz="1700" kern="1200" dirty="0"/>
        </a:p>
      </dsp:txBody>
      <dsp:txXfrm>
        <a:off x="3612564" y="973916"/>
        <a:ext cx="1481168" cy="11001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300FCF-24A8-FF43-9840-F6BF2AE851FD}">
      <dsp:nvSpPr>
        <dsp:cNvPr id="0" name=""/>
        <dsp:cNvSpPr/>
      </dsp:nvSpPr>
      <dsp:spPr>
        <a:xfrm>
          <a:off x="0" y="551139"/>
          <a:ext cx="6096000" cy="88780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Sample arrived to facility – logged-in</a:t>
          </a:r>
          <a:endParaRPr lang="en-US" sz="1700" kern="1200" dirty="0"/>
        </a:p>
      </dsp:txBody>
      <dsp:txXfrm>
        <a:off x="0" y="773091"/>
        <a:ext cx="5874048" cy="443905"/>
      </dsp:txXfrm>
    </dsp:sp>
    <dsp:sp modelId="{B5DF30FB-A63E-AF46-ADFA-2CAE31B10165}">
      <dsp:nvSpPr>
        <dsp:cNvPr id="0" name=""/>
        <dsp:cNvSpPr/>
      </dsp:nvSpPr>
      <dsp:spPr>
        <a:xfrm>
          <a:off x="0" y="1235768"/>
          <a:ext cx="1877568" cy="1710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Sample-log station</a:t>
          </a:r>
          <a:endParaRPr lang="en-US" sz="1100" kern="1200" dirty="0"/>
        </a:p>
      </dsp:txBody>
      <dsp:txXfrm>
        <a:off x="0" y="1235768"/>
        <a:ext cx="1877568" cy="1710248"/>
      </dsp:txXfrm>
    </dsp:sp>
    <dsp:sp modelId="{27C725C3-5204-544B-8B87-87D29C1B113D}">
      <dsp:nvSpPr>
        <dsp:cNvPr id="0" name=""/>
        <dsp:cNvSpPr/>
      </dsp:nvSpPr>
      <dsp:spPr>
        <a:xfrm>
          <a:off x="1877568" y="847075"/>
          <a:ext cx="4218432" cy="88780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Sample prep for NAA</a:t>
          </a:r>
          <a:endParaRPr lang="en-US" sz="1700" kern="1200" dirty="0"/>
        </a:p>
      </dsp:txBody>
      <dsp:txXfrm>
        <a:off x="1877568" y="1069027"/>
        <a:ext cx="3996480" cy="443905"/>
      </dsp:txXfrm>
    </dsp:sp>
    <dsp:sp modelId="{18730005-E24B-5D40-B044-9CF75A5F55B7}">
      <dsp:nvSpPr>
        <dsp:cNvPr id="0" name=""/>
        <dsp:cNvSpPr/>
      </dsp:nvSpPr>
      <dsp:spPr>
        <a:xfrm>
          <a:off x="1877568" y="1531705"/>
          <a:ext cx="1877568" cy="1710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Sample science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- Bio-samples (leaves, fruits, vegetables)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- Rock or soil samples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- Liquid samples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- Other samples types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</a:t>
          </a:r>
          <a:endParaRPr lang="en-US" sz="1100" kern="1200" dirty="0"/>
        </a:p>
      </dsp:txBody>
      <dsp:txXfrm>
        <a:off x="1877568" y="1531705"/>
        <a:ext cx="1877568" cy="1710248"/>
      </dsp:txXfrm>
    </dsp:sp>
    <dsp:sp modelId="{7877D177-D77F-474E-9F7D-ABA48DC16C62}">
      <dsp:nvSpPr>
        <dsp:cNvPr id="0" name=""/>
        <dsp:cNvSpPr/>
      </dsp:nvSpPr>
      <dsp:spPr>
        <a:xfrm>
          <a:off x="3755136" y="1143012"/>
          <a:ext cx="2340864" cy="88780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NAA pre-calculator</a:t>
          </a:r>
          <a:endParaRPr lang="en-US" sz="1700" kern="1200" dirty="0"/>
        </a:p>
      </dsp:txBody>
      <dsp:txXfrm>
        <a:off x="3755136" y="1364964"/>
        <a:ext cx="2118912" cy="443905"/>
      </dsp:txXfrm>
    </dsp:sp>
    <dsp:sp modelId="{4444DE23-9CB2-7E4F-9BF0-909973338479}">
      <dsp:nvSpPr>
        <dsp:cNvPr id="0" name=""/>
        <dsp:cNvSpPr/>
      </dsp:nvSpPr>
      <dsp:spPr>
        <a:xfrm>
          <a:off x="3755136" y="1827641"/>
          <a:ext cx="1877568" cy="1685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- TS: experiment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- NAA pre-calculation of the sample activity and dose rate to a person at 1ft from the sample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Based on reactor power (flux), irradiation time, port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DECISION based on regulation and safety practices</a:t>
          </a:r>
          <a:endParaRPr lang="en-US" sz="1100" kern="1200" dirty="0"/>
        </a:p>
      </dsp:txBody>
      <dsp:txXfrm>
        <a:off x="3755136" y="1827641"/>
        <a:ext cx="1877568" cy="1685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fld id="{EA03DFD1-EA45-4334-AD3C-ED498721ECAD}" type="datetimeFigureOut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v-LV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lv-LV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fld id="{58E3962D-0C7D-4CB3-AC6F-71952F3874F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731261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14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29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4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58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573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B5D9B0A-CD86-4654-847E-D785E5A77052}" type="slidenum">
              <a:rPr lang="lv-LV" smtClean="0"/>
              <a:pPr eaLnBrk="1" hangingPunct="1"/>
              <a:t>1</a:t>
            </a:fld>
            <a:endParaRPr lang="lv-LV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294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62D46-7D16-40D8-A420-F1269B4BD4D3}" type="datetime1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7BF7A-3B7C-42B9-AEA8-859A0E0D5A3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068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C15A7-63DE-42F4-8505-6BAFCA46036A}" type="datetime1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5974-7B76-4544-997F-5A28005F350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378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768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9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574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780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21543-3BEF-4F76-8017-54F34CD3CDDB}" type="datetime1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5D607-5B33-4E9C-8002-F68014F6106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1798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0F579-B48D-4503-B3D2-072CBE70F89C}" type="datetime1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688FA-1549-4430-BAAA-D90FC069001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8404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45C39-1D34-4B00-B66A-926A2ED9D241}" type="datetime1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1EB18-AA49-43B2-9F05-62901100A00B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441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B0A5D-2F57-4DF8-ACFB-BDF716AAC6FE}" type="datetime1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014BE-1B8A-4192-8CD8-78F23748562E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041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lv-LV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E4EB5-C6F3-40E4-AC7F-34F8CAA00655}" type="datetime1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FA10F-00B7-4070-AFA0-92C11945D0B5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529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38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lv-LV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0574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2033F6D2-A199-42DB-BE7F-3DEF00F7E64C}" type="datetime1">
              <a:rPr lang="lv-LV"/>
              <a:pPr>
                <a:defRPr/>
              </a:pPr>
              <a:t>9/25/13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C7179545-1067-460D-B5E7-230FB359D9AD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 xmlns:mv="urn:schemas-microsoft-com:mac:vml">
      <p:transition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1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9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8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60" indent="-34286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863" indent="-28571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2867" indent="-22857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013" indent="-22857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159" indent="-22857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hyperlink" Target="http://www.nuclear.utah.edu/" TargetMode="Externa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304800" y="2209800"/>
            <a:ext cx="8686800" cy="23622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1"/>
                </a:solidFill>
              </a:rPr>
              <a:t>Introducing the University of Utah Nuclear Engineering Facilities: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Operational Protocols, Training Practices, Outreach Activities and Research</a:t>
            </a:r>
            <a:endParaRPr lang="lv-LV" sz="3200" dirty="0">
              <a:solidFill>
                <a:schemeClr val="bg1"/>
              </a:solidFill>
            </a:endParaRPr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>
          <a:xfrm>
            <a:off x="838200" y="4648200"/>
            <a:ext cx="7620000" cy="16764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Dr. </a:t>
            </a:r>
            <a:r>
              <a:rPr lang="en-US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Tatjana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Jevremovic</a:t>
            </a:r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16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EnergySolutions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Presidential Endowed Chair Professor in Nuclear Engineering</a:t>
            </a:r>
          </a:p>
          <a:p>
            <a:pPr eaLnBrk="1" hangingPunct="1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Director, University of Utah Nuclear Engineering Program </a:t>
            </a:r>
          </a:p>
          <a:p>
            <a:pPr eaLnBrk="1" hangingPunct="1">
              <a:spcBef>
                <a:spcPts val="0"/>
              </a:spcBef>
            </a:pP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Ryan </a:t>
            </a:r>
            <a:r>
              <a:rPr lang="en-US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Schow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*, Jessica </a:t>
            </a:r>
            <a:r>
              <a:rPr lang="en-US" sz="20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Engler</a:t>
            </a:r>
            <a:r>
              <a:rPr lang="en-US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*, Greg Moffitt*, Steven Burnham</a:t>
            </a: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eaLnBrk="1" hangingPunct="1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Reactor Supervisors, Lab Planner &amp; Analyst 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2590800" y="6400801"/>
            <a:ext cx="6096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r" eaLnBrk="1" hangingPunct="1"/>
            <a:r>
              <a:rPr lang="en-US" dirty="0">
                <a:solidFill>
                  <a:schemeClr val="bg1"/>
                </a:solidFill>
              </a:rPr>
              <a:t>TRTR, September 26, 2013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 xmlns:mv="urn:schemas-microsoft-com:mac:vml">
      <p:transition spd="slow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1295400"/>
            <a:ext cx="3810000" cy="685800"/>
          </a:xfrm>
        </p:spPr>
        <p:txBody>
          <a:bodyPr/>
          <a:lstStyle/>
          <a:p>
            <a:r>
              <a:rPr lang="en-US" sz="2800" b="1" dirty="0">
                <a:solidFill>
                  <a:srgbClr val="10253F"/>
                </a:solidFill>
              </a:rPr>
              <a:t>After the NRC Safety Culture Traits</a:t>
            </a:r>
            <a:endParaRPr lang="en-US" sz="2800" b="1" dirty="0">
              <a:solidFill>
                <a:srgbClr val="10253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228600"/>
            <a:ext cx="3352800" cy="36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FFFFFF"/>
                </a:solidFill>
              </a:rPr>
              <a:t>NUCLEAR SAFETY </a:t>
            </a:r>
            <a:r>
              <a:rPr lang="en-US" b="1" dirty="0">
                <a:solidFill>
                  <a:srgbClr val="FFFFFF"/>
                </a:solidFill>
              </a:rPr>
              <a:t>DISCIPLINE!!!!!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01900"/>
            <a:ext cx="44958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62064"/>
            <a:ext cx="4551362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64183" y="1301234"/>
            <a:ext cx="131993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b="1" dirty="0"/>
              <a:t>LAB COAT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22550" y="1670050"/>
            <a:ext cx="546100" cy="1168400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873250" y="1670050"/>
            <a:ext cx="749300" cy="1219200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44448" y="6174899"/>
            <a:ext cx="175940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b="1" dirty="0"/>
              <a:t>SHOES COVER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65018" y="4600099"/>
            <a:ext cx="107358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b="1" dirty="0"/>
              <a:t>GLOVES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" y="1670566"/>
            <a:ext cx="1426259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b="1" dirty="0"/>
              <a:t>HARD HEAT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30536" y="1716732"/>
            <a:ext cx="163533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b="1" dirty="0"/>
              <a:t>PROTECTING GLASSES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543800" y="5257800"/>
            <a:ext cx="1235788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Regular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74742"/>
      </p:ext>
    </p:extLst>
  </p:cSld>
  <p:clrMapOvr>
    <a:masterClrMapping/>
  </p:clrMapOvr>
  <p:transition xmlns:p14="http://schemas.microsoft.com/office/powerpoint/2010/main" spd="slow" advTm="45000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62600" y="2133600"/>
            <a:ext cx="3429000" cy="230831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r>
              <a:rPr lang="en-US" b="1" dirty="0" err="1"/>
              <a:t>Track&amp;Trace</a:t>
            </a:r>
            <a:r>
              <a:rPr lang="en-US" b="1" dirty="0"/>
              <a:t> </a:t>
            </a:r>
            <a:r>
              <a:rPr lang="en-US" dirty="0"/>
              <a:t>adopted to our facility </a:t>
            </a:r>
          </a:p>
          <a:p>
            <a:r>
              <a:rPr lang="en-US" dirty="0"/>
              <a:t>Developing new modules</a:t>
            </a:r>
          </a:p>
          <a:p>
            <a:r>
              <a:rPr lang="en-US" dirty="0"/>
              <a:t>Use:</a:t>
            </a:r>
          </a:p>
          <a:p>
            <a:pPr marL="285717" indent="-285717">
              <a:buFontTx/>
              <a:buChar char="-"/>
            </a:pPr>
            <a:r>
              <a:rPr lang="en-US" dirty="0"/>
              <a:t>Training, education</a:t>
            </a:r>
          </a:p>
          <a:p>
            <a:pPr marL="285717" indent="-285717">
              <a:buFontTx/>
              <a:buChar char="-"/>
            </a:pPr>
            <a:r>
              <a:rPr lang="en-US" dirty="0"/>
              <a:t>Reactor operation, purchasing and </a:t>
            </a:r>
          </a:p>
          <a:p>
            <a:pPr marL="285717" indent="-285717">
              <a:buFontTx/>
              <a:buChar char="-"/>
            </a:pPr>
            <a:r>
              <a:rPr lang="en-US" dirty="0"/>
              <a:t>Facility maintenance</a:t>
            </a:r>
            <a:endParaRPr lang="en-US" dirty="0"/>
          </a:p>
        </p:txBody>
      </p:sp>
      <p:sp>
        <p:nvSpPr>
          <p:cNvPr id="8" name="Title 7"/>
          <p:cNvSpPr txBox="1">
            <a:spLocks noGrp="1"/>
          </p:cNvSpPr>
          <p:nvPr>
            <p:ph type="title"/>
          </p:nvPr>
        </p:nvSpPr>
        <p:spPr>
          <a:xfrm>
            <a:off x="457200" y="1055756"/>
            <a:ext cx="8229600" cy="707886"/>
          </a:xfrm>
          <a:prstGeom prst="rect">
            <a:avLst/>
          </a:prstGeom>
          <a:noFill/>
          <a:ln>
            <a:solidFill>
              <a:srgbClr val="558ED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10253F"/>
                </a:solidFill>
              </a:rPr>
              <a:t>New realities in Scientific, Technological and Social Life of Society became reflected in the content and tools of Nuclear Education at UNEP</a:t>
            </a:r>
            <a:endParaRPr lang="en-US" sz="2000" dirty="0">
              <a:solidFill>
                <a:srgbClr val="10253F"/>
              </a:solidFill>
            </a:endParaRPr>
          </a:p>
        </p:txBody>
      </p:sp>
      <p:pic>
        <p:nvPicPr>
          <p:cNvPr id="9" name="Picture 4" descr="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5392292" cy="3557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5562600" y="4495800"/>
            <a:ext cx="3429000" cy="2258581"/>
          </a:xfrm>
          <a:prstGeom prst="rect">
            <a:avLst/>
          </a:prstGeom>
          <a:solidFill>
            <a:schemeClr val="bg1">
              <a:alpha val="57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/>
        </p:spPr>
        <p:txBody>
          <a:bodyPr wrap="square" lIns="64274" tIns="32138" rIns="64274" bIns="321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22"/>
              </a:spcBef>
              <a:buFont typeface="Wingdings" charset="0"/>
              <a:buChar char="Ø"/>
            </a:pPr>
            <a:r>
              <a:rPr lang="en-US" sz="1200" dirty="0">
                <a:solidFill>
                  <a:srgbClr val="800000"/>
                </a:solidFill>
              </a:rPr>
              <a:t>  Providing students with the training at the level of NPP operation regulation and safety level</a:t>
            </a:r>
          </a:p>
          <a:p>
            <a:pPr eaLnBrk="1" hangingPunct="1">
              <a:spcBef>
                <a:spcPts val="422"/>
              </a:spcBef>
              <a:buFont typeface="Wingdings" charset="0"/>
              <a:buChar char="Ø"/>
            </a:pPr>
            <a:r>
              <a:rPr lang="en-US" sz="1200" dirty="0">
                <a:solidFill>
                  <a:srgbClr val="800000"/>
                </a:solidFill>
              </a:rPr>
              <a:t>Providing new teaching </a:t>
            </a:r>
            <a:r>
              <a:rPr lang="en-US" sz="1200" dirty="0">
                <a:solidFill>
                  <a:srgbClr val="800000"/>
                </a:solidFill>
              </a:rPr>
              <a:t>on nuclear </a:t>
            </a:r>
            <a:r>
              <a:rPr lang="en-US" sz="1200" dirty="0">
                <a:solidFill>
                  <a:srgbClr val="800000"/>
                </a:solidFill>
              </a:rPr>
              <a:t>power </a:t>
            </a:r>
            <a:r>
              <a:rPr lang="en-US" sz="1200" dirty="0">
                <a:solidFill>
                  <a:srgbClr val="800000"/>
                </a:solidFill>
              </a:rPr>
              <a:t>engineering safety</a:t>
            </a:r>
            <a:r>
              <a:rPr lang="en-US" sz="1200" dirty="0">
                <a:solidFill>
                  <a:srgbClr val="800000"/>
                </a:solidFill>
              </a:rPr>
              <a:t>, security, line of reporting, </a:t>
            </a:r>
            <a:r>
              <a:rPr lang="en-US" sz="1200" dirty="0">
                <a:solidFill>
                  <a:srgbClr val="800000"/>
                </a:solidFill>
              </a:rPr>
              <a:t>and tracing of the </a:t>
            </a:r>
            <a:r>
              <a:rPr lang="en-US" sz="1200" dirty="0">
                <a:solidFill>
                  <a:srgbClr val="800000"/>
                </a:solidFill>
              </a:rPr>
              <a:t>events</a:t>
            </a:r>
          </a:p>
          <a:p>
            <a:pPr eaLnBrk="1" hangingPunct="1">
              <a:spcBef>
                <a:spcPts val="422"/>
              </a:spcBef>
              <a:buFont typeface="Wingdings" charset="0"/>
              <a:buChar char="Ø"/>
            </a:pPr>
            <a:r>
              <a:rPr lang="en-US" sz="1200" dirty="0">
                <a:solidFill>
                  <a:srgbClr val="800000"/>
                </a:solidFill>
              </a:rPr>
              <a:t>Creating NEW paradigm at the University settings with research reactors and nuclear facilities to trace and track every action</a:t>
            </a:r>
          </a:p>
          <a:p>
            <a:pPr eaLnBrk="1" hangingPunct="1">
              <a:spcBef>
                <a:spcPts val="422"/>
              </a:spcBef>
              <a:buFont typeface="Wingdings" charset="0"/>
              <a:buChar char="Ø"/>
            </a:pPr>
            <a:r>
              <a:rPr lang="en-US" sz="1200" dirty="0">
                <a:solidFill>
                  <a:srgbClr val="800000"/>
                </a:solidFill>
              </a:rPr>
              <a:t>Migrating CFR 50.59 and other NRC forms into digital </a:t>
            </a:r>
            <a:r>
              <a:rPr lang="en-US" sz="1200" i="1" dirty="0">
                <a:solidFill>
                  <a:srgbClr val="800000"/>
                </a:solidFill>
              </a:rPr>
              <a:t>world</a:t>
            </a:r>
            <a:endParaRPr lang="en-US" sz="1200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13534"/>
      </p:ext>
    </p:extLst>
  </p:cSld>
  <p:clrMapOvr>
    <a:masterClrMapping/>
  </p:clrMapOvr>
  <p:transition xmlns:p14="http://schemas.microsoft.com/office/powerpoint/2010/main" spd="slow" advTm="45000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3080"/>
              </p:ext>
            </p:extLst>
          </p:nvPr>
        </p:nvGraphicFramePr>
        <p:xfrm>
          <a:off x="685800" y="914400"/>
          <a:ext cx="7699374" cy="478176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566458"/>
                <a:gridCol w="2566458"/>
                <a:gridCol w="2566458"/>
              </a:tblGrid>
              <a:tr h="1463034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UNEP Safety Values</a:t>
                      </a:r>
                      <a:r>
                        <a:rPr lang="en-US" sz="1800" b="1" baseline="0" dirty="0" smtClean="0"/>
                        <a:t> </a:t>
                      </a:r>
                    </a:p>
                    <a:p>
                      <a:pPr algn="ctr"/>
                      <a:r>
                        <a:rPr lang="en-US" sz="1800" b="1" baseline="0" dirty="0" smtClean="0"/>
                        <a:t>and Actions</a:t>
                      </a:r>
                      <a:endParaRPr lang="en-US" sz="1800" b="1" dirty="0"/>
                    </a:p>
                  </a:txBody>
                  <a:tcPr marL="91429" marR="9142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UNEP Training on How to Address the Problem</a:t>
                      </a:r>
                      <a:r>
                        <a:rPr lang="en-US" sz="1800" b="1" baseline="0" dirty="0" smtClean="0"/>
                        <a:t> in Labs, How to Identify and Develop a Proper Resolution</a:t>
                      </a:r>
                      <a:endParaRPr lang="en-US" sz="1800" b="1" dirty="0"/>
                    </a:p>
                  </a:txBody>
                  <a:tcPr marL="91429" marR="9142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Personal </a:t>
                      </a:r>
                    </a:p>
                    <a:p>
                      <a:pPr algn="ctr"/>
                      <a:r>
                        <a:rPr lang="en-US" sz="1800" b="1" dirty="0" smtClean="0"/>
                        <a:t>Accountability</a:t>
                      </a:r>
                      <a:endParaRPr lang="en-US" sz="1800" b="1" dirty="0"/>
                    </a:p>
                  </a:txBody>
                  <a:tcPr marL="91429" marR="91429" marT="45717" marB="45717" anchor="ctr"/>
                </a:tc>
              </a:tr>
              <a:tr h="331872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We are now </a:t>
                      </a:r>
                      <a:r>
                        <a:rPr lang="en-US" sz="1400" b="1" baseline="0" dirty="0" smtClean="0"/>
                        <a:t>teaching nuclear safety culture as a part of regular lab classes &amp; all graduate students are required to be trained in CAP using </a:t>
                      </a:r>
                      <a:r>
                        <a:rPr lang="en-US" sz="1400" b="1" baseline="0" dirty="0" err="1" smtClean="0"/>
                        <a:t>DevonWay</a:t>
                      </a:r>
                      <a:endParaRPr lang="en-US" sz="1400" b="1" dirty="0"/>
                    </a:p>
                  </a:txBody>
                  <a:tcPr marL="91429" marR="9142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We</a:t>
                      </a:r>
                      <a:r>
                        <a:rPr lang="en-US" sz="1400" b="1" baseline="0" dirty="0" smtClean="0"/>
                        <a:t> train the students to identify i</a:t>
                      </a:r>
                      <a:r>
                        <a:rPr lang="en-US" sz="1400" b="1" dirty="0" smtClean="0"/>
                        <a:t>ssues impacting personal and team safety in the lab settings, with the hope</a:t>
                      </a:r>
                      <a:r>
                        <a:rPr lang="en-US" sz="1400" b="1" baseline="0" dirty="0" smtClean="0"/>
                        <a:t> to develop new set of skills </a:t>
                      </a:r>
                      <a:r>
                        <a:rPr lang="en-US" sz="1400" b="1" dirty="0" smtClean="0"/>
                        <a:t>– knowing how to evaluate, define, where and to whom to report and when to immediately correct</a:t>
                      </a:r>
                    </a:p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We created environment for continuous improvement and learning of new safety practices</a:t>
                      </a:r>
                      <a:r>
                        <a:rPr lang="en-US" sz="1400" b="1" baseline="0" dirty="0" smtClean="0"/>
                        <a:t> and needs as applied to UNEP</a:t>
                      </a:r>
                      <a:endParaRPr lang="en-US" sz="1400" b="1" dirty="0"/>
                    </a:p>
                  </a:txBody>
                  <a:tcPr marL="91429" marR="91429" marT="45717" marB="457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We train and require that  all students working in the labs at </a:t>
                      </a:r>
                      <a:r>
                        <a:rPr lang="en-US" sz="1400" b="1" dirty="0" smtClean="0"/>
                        <a:t>UNEP, </a:t>
                      </a:r>
                      <a:r>
                        <a:rPr lang="en-US" sz="1400" b="1" dirty="0" smtClean="0"/>
                        <a:t>practice </a:t>
                      </a:r>
                      <a:r>
                        <a:rPr lang="en-US" sz="1400" b="1" dirty="0" smtClean="0"/>
                        <a:t>the safety </a:t>
                      </a:r>
                      <a:r>
                        <a:rPr lang="en-US" sz="1400" b="1" dirty="0" smtClean="0"/>
                        <a:t>procedures and </a:t>
                      </a:r>
                      <a:r>
                        <a:rPr lang="en-US" sz="1400" b="1" baseline="0" dirty="0" smtClean="0"/>
                        <a:t> take personal responsibility for the overall safety</a:t>
                      </a:r>
                    </a:p>
                    <a:p>
                      <a:pPr algn="ctr"/>
                      <a:endParaRPr lang="en-US" sz="1400" b="1" baseline="0" dirty="0" smtClean="0"/>
                    </a:p>
                    <a:p>
                      <a:pPr algn="ctr"/>
                      <a:endParaRPr lang="en-US" sz="1400" b="1" baseline="0" dirty="0" smtClean="0"/>
                    </a:p>
                    <a:p>
                      <a:pPr algn="ctr"/>
                      <a:endParaRPr lang="en-US" sz="1400" b="1" baseline="0" dirty="0" smtClean="0"/>
                    </a:p>
                    <a:p>
                      <a:pPr algn="ctr"/>
                      <a:r>
                        <a:rPr lang="en-US" sz="1400" b="1" baseline="0" dirty="0" smtClean="0"/>
                        <a:t>We created environment where students are couched how to  raise safety concerns</a:t>
                      </a:r>
                      <a:endParaRPr lang="en-US" sz="1400" b="1" dirty="0"/>
                    </a:p>
                  </a:txBody>
                  <a:tcPr marL="91429" marR="91429" marT="45717" marB="45717" anchor="ctr"/>
                </a:tc>
              </a:tr>
            </a:tbl>
          </a:graphicData>
        </a:graphic>
      </p:graphicFrame>
      <p:sp>
        <p:nvSpPr>
          <p:cNvPr id="5" name="Down Arrow 4"/>
          <p:cNvSpPr/>
          <p:nvPr/>
        </p:nvSpPr>
        <p:spPr>
          <a:xfrm>
            <a:off x="5943600" y="5334000"/>
            <a:ext cx="2286000" cy="304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5657671"/>
            <a:ext cx="7620000" cy="92331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r>
              <a:rPr lang="en-US" dirty="0" smtClean="0"/>
              <a:t>With so many tours (high-school students close to 80% of total visitors), we are developing instructional web-based (cell-phone based!) nuclear safety culture communication tools </a:t>
            </a:r>
            <a:r>
              <a:rPr lang="en-US" dirty="0" smtClean="0">
                <a:sym typeface="Wingdings"/>
              </a:rPr>
              <a:t> Facebook or similar….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9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r="21051"/>
          <a:stretch/>
        </p:blipFill>
        <p:spPr bwMode="auto">
          <a:xfrm>
            <a:off x="152400" y="1981200"/>
            <a:ext cx="3755178" cy="2633662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81000" y="4191000"/>
            <a:ext cx="3221605" cy="400110"/>
          </a:xfrm>
          <a:prstGeom prst="rect">
            <a:avLst/>
          </a:prstGeom>
          <a:noFill/>
          <a:ln w="9525">
            <a:solidFill>
              <a:srgbClr val="73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In 2013: 35 minor students</a:t>
            </a:r>
          </a:p>
        </p:txBody>
      </p:sp>
      <p:pic>
        <p:nvPicPr>
          <p:cNvPr id="9" name="Picture 2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44" y="1966914"/>
            <a:ext cx="5305757" cy="2757487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09976" y="4876801"/>
            <a:ext cx="5534025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US" sz="2000" dirty="0"/>
              <a:t>August 2013: 35 graduate students and 2 faculty!</a:t>
            </a:r>
          </a:p>
          <a:p>
            <a:pPr algn="ctr">
              <a:defRPr/>
            </a:pPr>
            <a:endParaRPr lang="en-US" sz="2000" dirty="0"/>
          </a:p>
          <a:p>
            <a:pPr algn="ctr">
              <a:defRPr/>
            </a:pPr>
            <a:r>
              <a:rPr lang="en-US" sz="2000" dirty="0"/>
              <a:t>Graduating 5 MS this fall!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1447800"/>
            <a:ext cx="4493816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b="1" dirty="0" smtClean="0"/>
              <a:t>Nuclear Forensics Graduate Track as of 2012!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029201" y="224136"/>
            <a:ext cx="2111028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UNEP Students</a:t>
            </a:r>
          </a:p>
        </p:txBody>
      </p:sp>
    </p:spTree>
    <p:extLst>
      <p:ext uri="{BB962C8B-B14F-4D97-AF65-F5344CB8AC3E}">
        <p14:creationId xmlns:p14="http://schemas.microsoft.com/office/powerpoint/2010/main" val="1788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200" y="224136"/>
            <a:ext cx="1564175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UNEP Staff</a:t>
            </a: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5989"/>
            <a:ext cx="91440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92101" y="4787900"/>
            <a:ext cx="87518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Steve Burnham                     Greg Moffitt       Ryan Schow     Jessica Engler</a:t>
            </a:r>
          </a:p>
          <a:p>
            <a:pPr eaLnBrk="1" hangingPunct="1"/>
            <a:r>
              <a:rPr lang="en-US" sz="1600"/>
              <a:t>Lab Planner and Analyst              Reactor Supervisor            Reactor Supervisors in training</a:t>
            </a:r>
          </a:p>
          <a:p>
            <a:pPr eaLnBrk="1" hangingPunct="1"/>
            <a:r>
              <a:rPr lang="en-US" sz="1600"/>
              <a:t>MS student                                         MS student                PhD student            MS student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5768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202" y="224136"/>
            <a:ext cx="2504646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UNEP Remodeling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27418"/>
            <a:ext cx="7924800" cy="58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9202" y="224136"/>
            <a:ext cx="2504646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UNEP Remodeling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46698"/>
            <a:ext cx="7751832" cy="583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228601"/>
            <a:ext cx="3466944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#1: 10CFR50.59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3886200"/>
          </a:xfrm>
        </p:spPr>
        <p:txBody>
          <a:bodyPr>
            <a:normAutofit/>
          </a:bodyPr>
          <a:lstStyle/>
          <a:p>
            <a:r>
              <a:rPr lang="en-US" sz="2800" dirty="0"/>
              <a:t>Formalized the implementation of 10 </a:t>
            </a:r>
            <a:r>
              <a:rPr lang="en-US" sz="2800" dirty="0" err="1"/>
              <a:t>CFR</a:t>
            </a:r>
            <a:r>
              <a:rPr lang="en-US" sz="2800" dirty="0"/>
              <a:t> 50.59</a:t>
            </a:r>
          </a:p>
          <a:p>
            <a:r>
              <a:rPr lang="en-US" sz="2800" dirty="0"/>
              <a:t>Created a Manual and an </a:t>
            </a:r>
            <a:r>
              <a:rPr lang="en-US" sz="2800" u="sng" dirty="0"/>
              <a:t>Administrative Procedure</a:t>
            </a:r>
          </a:p>
          <a:p>
            <a:pPr lvl="1"/>
            <a:r>
              <a:rPr lang="en-US" sz="2400" dirty="0"/>
              <a:t>Procedure is supplemented with 3 “Job-Aids”	</a:t>
            </a:r>
          </a:p>
          <a:p>
            <a:pPr lvl="2"/>
            <a:r>
              <a:rPr lang="en-US" sz="2000" dirty="0"/>
              <a:t>1: Screening</a:t>
            </a:r>
          </a:p>
          <a:p>
            <a:pPr lvl="3"/>
            <a:r>
              <a:rPr lang="en-US" sz="1800" dirty="0"/>
              <a:t>Determine if a full evaluation is required</a:t>
            </a:r>
          </a:p>
          <a:p>
            <a:pPr lvl="2"/>
            <a:r>
              <a:rPr lang="en-US" sz="2000" dirty="0"/>
              <a:t>2: Evaluations</a:t>
            </a:r>
          </a:p>
          <a:p>
            <a:pPr lvl="3"/>
            <a:r>
              <a:rPr lang="en-US" sz="1800" dirty="0"/>
              <a:t>If a change affects safety and Evaluation is done and goes to the Safety Committee</a:t>
            </a:r>
          </a:p>
          <a:p>
            <a:pPr lvl="2"/>
            <a:r>
              <a:rPr lang="en-US" sz="2000" dirty="0"/>
              <a:t>3: Designates Those Approved by UNEP Director to Implement 10CFR50.59</a:t>
            </a:r>
          </a:p>
        </p:txBody>
      </p:sp>
    </p:spTree>
    <p:extLst>
      <p:ext uri="{BB962C8B-B14F-4D97-AF65-F5344CB8AC3E}">
        <p14:creationId xmlns:p14="http://schemas.microsoft.com/office/powerpoint/2010/main" val="6297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38600" y="36186"/>
            <a:ext cx="3466944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#1: 10CFR50.59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2667000" cy="1112838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Screening Job Aid</a:t>
            </a:r>
            <a:endParaRPr lang="en-US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" b="2183"/>
          <a:stretch/>
        </p:blipFill>
        <p:spPr bwMode="auto">
          <a:xfrm>
            <a:off x="3200401" y="533401"/>
            <a:ext cx="5476875" cy="622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2000" y="2563499"/>
            <a:ext cx="20574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“Notes”</a:t>
            </a:r>
            <a:r>
              <a:rPr lang="en-US" dirty="0">
                <a:solidFill>
                  <a:schemeClr val="tx1"/>
                </a:solidFill>
              </a:rPr>
              <a:t> and “</a:t>
            </a:r>
            <a:r>
              <a:rPr lang="en-US" b="1" dirty="0">
                <a:solidFill>
                  <a:schemeClr val="tx1"/>
                </a:solidFill>
              </a:rPr>
              <a:t>Cautions”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Which are used in the industry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 flipV="1">
            <a:off x="2819400" y="1572899"/>
            <a:ext cx="685800" cy="17907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2819400" y="3363599"/>
            <a:ext cx="685800" cy="25527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62000" y="2563499"/>
            <a:ext cx="20574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Formatting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Based on similar industry forms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Left Brace 14"/>
          <p:cNvSpPr/>
          <p:nvPr/>
        </p:nvSpPr>
        <p:spPr>
          <a:xfrm>
            <a:off x="2819400" y="1420499"/>
            <a:ext cx="685800" cy="5410200"/>
          </a:xfrm>
          <a:prstGeom prst="leftBrace">
            <a:avLst>
              <a:gd name="adj1" fmla="val 8333"/>
              <a:gd name="adj2" fmla="val 35955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0" y="381001"/>
            <a:ext cx="3466944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#1: 10CFR50.59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0"/>
            <a:ext cx="480774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3000" y="2895600"/>
            <a:ext cx="3929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year NRC inspection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Approved the protocol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Liked the Job Aids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Examined all our repairs due to 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08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143000"/>
            <a:ext cx="3429000" cy="9144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5105400" cy="4114800"/>
          </a:xfrm>
          <a:blipFill rotWithShape="1">
            <a:blip r:embed="rId2"/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third of all workers at the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102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currently operating U.S. plants could retire in the next five years</a:t>
            </a:r>
            <a:r>
              <a:rPr lang="en-US" sz="20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Majority of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operating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Nuclear Power Plants were constructed in the 1970’s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Average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person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earning their PhD in Nuclear Engineering wasn’t alive when the last plant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began construction!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 the Universities – we hardly see the training in nuclear safety in nuclear engineering labs, and at the existing research reactor facilities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2189" y="6400801"/>
            <a:ext cx="7772400" cy="30777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2011 - Elizabeth </a:t>
            </a:r>
            <a:r>
              <a:rPr lang="en-US" sz="1400" dirty="0" err="1"/>
              <a:t>McAndrew</a:t>
            </a:r>
            <a:r>
              <a:rPr lang="en-US" sz="1400" dirty="0"/>
              <a:t>-Benavides, </a:t>
            </a:r>
            <a:r>
              <a:rPr lang="en-US" sz="1400" dirty="0"/>
              <a:t>Manager </a:t>
            </a:r>
            <a:r>
              <a:rPr lang="en-US" sz="1400" dirty="0"/>
              <a:t>of </a:t>
            </a:r>
            <a:r>
              <a:rPr lang="en-US" sz="1400" dirty="0"/>
              <a:t>Industry Infrastructure, NEI</a:t>
            </a:r>
            <a:endParaRPr lang="en-US" sz="1400" dirty="0"/>
          </a:p>
        </p:txBody>
      </p:sp>
      <p:sp>
        <p:nvSpPr>
          <p:cNvPr id="4" name="Right Arrow 3"/>
          <p:cNvSpPr/>
          <p:nvPr/>
        </p:nvSpPr>
        <p:spPr>
          <a:xfrm>
            <a:off x="5257800" y="2743200"/>
            <a:ext cx="381000" cy="2362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15000" y="2361724"/>
            <a:ext cx="3200400" cy="32008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000" dirty="0"/>
              <a:t>NRC Safety Culture Traits</a:t>
            </a:r>
          </a:p>
          <a:p>
            <a:endParaRPr lang="en-US" sz="2000" dirty="0"/>
          </a:p>
          <a:p>
            <a:pPr marL="285717" indent="-285717">
              <a:buFont typeface="Arial"/>
              <a:buChar char="•"/>
            </a:pPr>
            <a:r>
              <a:rPr lang="en-US" dirty="0" smtClean="0"/>
              <a:t>Training </a:t>
            </a:r>
          </a:p>
          <a:p>
            <a:pPr marL="285717" indent="-285717">
              <a:buFont typeface="Arial"/>
              <a:buChar char="•"/>
            </a:pPr>
            <a:r>
              <a:rPr lang="en-US" dirty="0" smtClean="0"/>
              <a:t>Education</a:t>
            </a:r>
          </a:p>
          <a:p>
            <a:pPr marL="285717" indent="-285717">
              <a:buFont typeface="Arial"/>
              <a:buChar char="•"/>
            </a:pPr>
            <a:r>
              <a:rPr lang="en-US" dirty="0" smtClean="0"/>
              <a:t>Research</a:t>
            </a:r>
          </a:p>
          <a:p>
            <a:pPr marL="285717" indent="-285717">
              <a:buFont typeface="Arial"/>
              <a:buChar char="•"/>
            </a:pPr>
            <a:r>
              <a:rPr lang="en-US" dirty="0" smtClean="0"/>
              <a:t>Outreach</a:t>
            </a:r>
          </a:p>
          <a:p>
            <a:r>
              <a:rPr lang="en-US" dirty="0" smtClean="0"/>
              <a:t>With examples on:</a:t>
            </a:r>
            <a:endParaRPr lang="en-US" dirty="0" smtClean="0"/>
          </a:p>
          <a:p>
            <a:pPr marL="285717" indent="-285717">
              <a:buFont typeface="Arial"/>
              <a:buChar char="•"/>
            </a:pPr>
            <a:r>
              <a:rPr lang="en-US" dirty="0" smtClean="0"/>
              <a:t>Lab/Reactor Daily Practices</a:t>
            </a:r>
            <a:endParaRPr lang="en-US" dirty="0" smtClean="0"/>
          </a:p>
          <a:p>
            <a:pPr marL="285717" indent="-285717">
              <a:buFont typeface="Arial"/>
              <a:buChar char="•"/>
            </a:pPr>
            <a:r>
              <a:rPr lang="en-US" dirty="0" smtClean="0"/>
              <a:t>Knowledge Transfer (Management)</a:t>
            </a:r>
            <a:endParaRPr lang="en-US" dirty="0" smtClean="0"/>
          </a:p>
          <a:p>
            <a:pPr marL="285717" indent="-285717">
              <a:buFont typeface="Arial"/>
              <a:buChar char="•"/>
            </a:pPr>
            <a:r>
              <a:rPr lang="en-US" dirty="0" smtClean="0"/>
              <a:t>Workforce development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6134198"/>
      </p:ext>
    </p:extLst>
  </p:cSld>
  <p:clrMapOvr>
    <a:masterClrMapping/>
  </p:clrMapOvr>
  <p:transition xmlns:p14="http://schemas.microsoft.com/office/powerpoint/2010/main" spd="slow" advTm="30000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0" y="381001"/>
            <a:ext cx="3466944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#1: 10CFR50.59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6" y="0"/>
            <a:ext cx="4880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0" y="381001"/>
            <a:ext cx="3466944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#1: 10CFR50.59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476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0" y="381001"/>
            <a:ext cx="3466944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#1: 10CFR50.59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4696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3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1626" y="152401"/>
            <a:ext cx="5427349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#2: Sample Science and Library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985470988"/>
              </p:ext>
            </p:extLst>
          </p:nvPr>
        </p:nvGraphicFramePr>
        <p:xfrm>
          <a:off x="3200400" y="1600200"/>
          <a:ext cx="5334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Up Arrow 6"/>
          <p:cNvSpPr/>
          <p:nvPr/>
        </p:nvSpPr>
        <p:spPr>
          <a:xfrm>
            <a:off x="6553200" y="3733800"/>
            <a:ext cx="228600" cy="6096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29200" y="4191000"/>
            <a:ext cx="3276600" cy="121920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558E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spcCol="0"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Under development: sample “walk” inside the facility</a:t>
            </a:r>
          </a:p>
          <a:p>
            <a:pPr algn="ctr"/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DevonWay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TRACK&amp;TRACE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1800" y="2057400"/>
            <a:ext cx="1569638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b="1" u="sng" dirty="0" smtClean="0"/>
              <a:t>Sample library</a:t>
            </a:r>
            <a:endParaRPr lang="en-US" b="1" u="sng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4267200"/>
            <a:ext cx="4267200" cy="2518576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14800" y="5562600"/>
            <a:ext cx="1752600" cy="1143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spcCol="0" rtlCol="0" anchor="ctr"/>
          <a:lstStyle/>
          <a:p>
            <a:pPr algn="ctr"/>
            <a:r>
              <a:rPr lang="en-US" dirty="0" smtClean="0"/>
              <a:t>Sample prep</a:t>
            </a:r>
          </a:p>
          <a:p>
            <a:pPr algn="ctr"/>
            <a:r>
              <a:rPr lang="en-US" dirty="0"/>
              <a:t>p</a:t>
            </a:r>
            <a:r>
              <a:rPr lang="en-US" dirty="0" smtClean="0"/>
              <a:t>rotocols &amp; manuals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1" y="838200"/>
            <a:ext cx="2802939" cy="3328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1" y="914400"/>
            <a:ext cx="5386723" cy="1077218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n-US" sz="3200" dirty="0"/>
              <a:t>Sample Accountability &amp; Students’ Training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1" y="1752600"/>
            <a:ext cx="2217051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Sample Log-in Station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43600" y="5943600"/>
            <a:ext cx="1646582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b="1" u="sng" dirty="0" smtClean="0"/>
              <a:t>Sample science</a:t>
            </a:r>
            <a:endParaRPr lang="en-US" b="1" u="sng" dirty="0"/>
          </a:p>
        </p:txBody>
      </p:sp>
      <p:sp>
        <p:nvSpPr>
          <p:cNvPr id="23" name="Left Arrow 22"/>
          <p:cNvSpPr/>
          <p:nvPr/>
        </p:nvSpPr>
        <p:spPr>
          <a:xfrm>
            <a:off x="6553200" y="3048000"/>
            <a:ext cx="304800" cy="3048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25664"/>
      </p:ext>
    </p:extLst>
  </p:cSld>
  <p:clrMapOvr>
    <a:masterClrMapping/>
  </p:clrMapOvr>
  <p:transition xmlns:p14="http://schemas.microsoft.com/office/powerpoint/2010/main" spd="slow" advTm="45000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1626" y="152401"/>
            <a:ext cx="5427349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#2: Sample Science and Library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06" y="1981201"/>
            <a:ext cx="4053095" cy="4112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9401" y="1219200"/>
            <a:ext cx="4094642" cy="57959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3200" dirty="0"/>
              <a:t>Sample physical library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14600"/>
            <a:ext cx="44900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1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6800" y="228601"/>
            <a:ext cx="2518690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#3: NAA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1293674"/>
            <a:ext cx="4826940" cy="17543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91429" tIns="45714" rIns="91429" bIns="45714" rtlCol="0">
            <a:spAutoFit/>
          </a:bodyPr>
          <a:lstStyle/>
          <a:p>
            <a:r>
              <a:rPr lang="en-US" b="1" dirty="0" smtClean="0"/>
              <a:t>2010: NAA protocol is established, and in </a:t>
            </a:r>
          </a:p>
          <a:p>
            <a:r>
              <a:rPr lang="en-US" b="1" dirty="0" smtClean="0"/>
              <a:t>2011 implemented at full scale</a:t>
            </a:r>
          </a:p>
          <a:p>
            <a:endParaRPr lang="en-US" dirty="0"/>
          </a:p>
          <a:p>
            <a:r>
              <a:rPr lang="en-US" b="1" dirty="0" smtClean="0"/>
              <a:t>2011-2012</a:t>
            </a:r>
            <a:r>
              <a:rPr lang="en-US" dirty="0" smtClean="0"/>
              <a:t>: New equipment from the NEUP grant</a:t>
            </a:r>
          </a:p>
          <a:p>
            <a:endParaRPr lang="en-US" dirty="0"/>
          </a:p>
          <a:p>
            <a:r>
              <a:rPr lang="en-US" b="1" dirty="0" smtClean="0"/>
              <a:t>2012-2013: </a:t>
            </a:r>
            <a:r>
              <a:rPr lang="en-US" dirty="0" smtClean="0"/>
              <a:t>Improved NAA pre-calculator 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06484140"/>
              </p:ext>
            </p:extLst>
          </p:nvPr>
        </p:nvGraphicFramePr>
        <p:xfrm>
          <a:off x="1524000" y="236220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212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6800" y="1"/>
            <a:ext cx="2518690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#3: NAA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68300"/>
            <a:ext cx="5324510" cy="6477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5334000" y="2057400"/>
            <a:ext cx="3784600" cy="3657600"/>
          </a:xfrm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sz="1600" dirty="0"/>
              <a:t>GUI and the associated command prompt are opened simply by double clicking on GUI_NAA.py file</a:t>
            </a:r>
          </a:p>
          <a:p>
            <a:r>
              <a:rPr lang="en-US" sz="1600" dirty="0"/>
              <a:t>Enter mass</a:t>
            </a:r>
          </a:p>
          <a:p>
            <a:r>
              <a:rPr lang="en-US" sz="1600" dirty="0"/>
              <a:t>Enter irradiation </a:t>
            </a:r>
            <a:r>
              <a:rPr lang="en-US" sz="1600" dirty="0"/>
              <a:t>t</a:t>
            </a:r>
            <a:r>
              <a:rPr lang="en-US" sz="1600" dirty="0"/>
              <a:t>ime</a:t>
            </a:r>
          </a:p>
          <a:p>
            <a:r>
              <a:rPr lang="en-US" sz="1600" dirty="0"/>
              <a:t>Enter decay </a:t>
            </a:r>
            <a:r>
              <a:rPr lang="en-US" sz="1600" dirty="0"/>
              <a:t>t</a:t>
            </a:r>
            <a:r>
              <a:rPr lang="en-US" sz="1600" dirty="0"/>
              <a:t>ime </a:t>
            </a:r>
            <a:r>
              <a:rPr lang="en-US" sz="1600" dirty="0"/>
              <a:t>a</a:t>
            </a:r>
            <a:r>
              <a:rPr lang="en-US" sz="1600" dirty="0"/>
              <a:t>fter removal from core</a:t>
            </a:r>
          </a:p>
          <a:p>
            <a:r>
              <a:rPr lang="en-US" sz="1600" dirty="0"/>
              <a:t>Select up to 5 different nuclides per calculation</a:t>
            </a:r>
          </a:p>
          <a:p>
            <a:pPr lvl="1"/>
            <a:r>
              <a:rPr lang="en-US" sz="1400" dirty="0"/>
              <a:t>237 Nuclides currently built into the calculator</a:t>
            </a:r>
          </a:p>
          <a:p>
            <a:r>
              <a:rPr lang="en-US" sz="1600" dirty="0"/>
              <a:t>Enter percent abundance of each nuclide </a:t>
            </a:r>
          </a:p>
        </p:txBody>
      </p:sp>
    </p:spTree>
    <p:extLst>
      <p:ext uri="{BB962C8B-B14F-4D97-AF65-F5344CB8AC3E}">
        <p14:creationId xmlns:p14="http://schemas.microsoft.com/office/powerpoint/2010/main" val="287479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76800" y="1"/>
            <a:ext cx="2518690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EXAMPLE #3: NAA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619545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83300" y="2819400"/>
            <a:ext cx="3048000" cy="2362200"/>
          </a:xfrm>
          <a:ln>
            <a:solidFill>
              <a:srgbClr val="00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Activation products and dose rate are printed to the command prompt into a separate report that is then submitted in </a:t>
            </a:r>
            <a:r>
              <a:rPr lang="en-US" sz="2000" dirty="0" err="1"/>
              <a:t>DevonWay</a:t>
            </a:r>
            <a:r>
              <a:rPr lang="en-US" sz="2000" dirty="0"/>
              <a:t> under reactor run operation request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22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6513" y="2967336"/>
            <a:ext cx="5890983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Buy our nuclear art:</a:t>
            </a:r>
          </a:p>
        </p:txBody>
      </p:sp>
    </p:spTree>
    <p:extLst>
      <p:ext uri="{BB962C8B-B14F-4D97-AF65-F5344CB8AC3E}">
        <p14:creationId xmlns:p14="http://schemas.microsoft.com/office/powerpoint/2010/main" val="271223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00">
        <p:split orient="vert"/>
      </p:transition>
    </mc:Choice>
    <mc:Fallback xmlns="">
      <p:transition xmlns:p14="http://schemas.microsoft.com/office/powerpoint/2010/main" spd="slow" advTm="45000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461"/>
            <a:ext cx="9144000" cy="65209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98051" y="6197024"/>
            <a:ext cx="3252383" cy="579596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UNEP Nuclear Art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739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5000">
        <p:checker/>
      </p:transition>
    </mc:Choice>
    <mc:Fallback xmlns="">
      <p:transition xmlns:p14="http://schemas.microsoft.com/office/powerpoint/2010/main" spd="slow" advTm="45000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22359" y="152401"/>
            <a:ext cx="3179684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UNEP Mission &amp; Vision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 Box 81"/>
          <p:cNvSpPr txBox="1"/>
          <p:nvPr/>
        </p:nvSpPr>
        <p:spPr>
          <a:xfrm>
            <a:off x="183462" y="4876801"/>
            <a:ext cx="8929688" cy="746125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rgbClr val="FFFFFF"/>
                </a:solidFill>
                <a:latin typeface="Times"/>
                <a:ea typeface="メイリオ"/>
                <a:cs typeface="Times New Roman"/>
              </a:rPr>
              <a:t>Provisioning the next generation staff </a:t>
            </a:r>
            <a:endParaRPr lang="en-US" sz="1200" dirty="0">
              <a:latin typeface="Century Gothic"/>
              <a:ea typeface="メイリオ"/>
              <a:cs typeface="Times New Roman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i="1" dirty="0">
                <a:solidFill>
                  <a:srgbClr val="FFFFFF"/>
                </a:solidFill>
                <a:latin typeface="Times"/>
                <a:ea typeface="メイリオ"/>
                <a:cs typeface="Times New Roman"/>
              </a:rPr>
              <a:t>with high quality hands-on education &amp; training</a:t>
            </a:r>
            <a:r>
              <a:rPr lang="en-US" sz="1000" dirty="0">
                <a:solidFill>
                  <a:srgbClr val="FFFFFF"/>
                </a:solidFill>
                <a:latin typeface="Times"/>
                <a:ea typeface="メイリオ"/>
                <a:cs typeface="Times New Roman"/>
              </a:rPr>
              <a:t> </a:t>
            </a:r>
            <a:r>
              <a:rPr lang="en-US" sz="1400" b="1" i="1" dirty="0">
                <a:solidFill>
                  <a:srgbClr val="FFFFFF"/>
                </a:solidFill>
                <a:latin typeface="Times"/>
                <a:ea typeface="メイリオ"/>
                <a:cs typeface="Times New Roman"/>
              </a:rPr>
              <a:t>for aspiring nuclear engineers, scientists and policy-makers</a:t>
            </a:r>
            <a:endParaRPr lang="en-US" sz="1200" dirty="0">
              <a:latin typeface="Century Gothic"/>
              <a:ea typeface="メイリオ"/>
              <a:cs typeface="Times New Roman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2057400"/>
            <a:ext cx="4495800" cy="23368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900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MINOR in Nuclear Engineering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900" b="1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New Graduate Program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1900" dirty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Advantages: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7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HANDS-ON experience: facilities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7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New modernized program in meeting the expectations of the 21</a:t>
            </a:r>
            <a:r>
              <a:rPr lang="en-US" sz="1700" baseline="300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st</a:t>
            </a:r>
            <a:r>
              <a:rPr lang="en-US" sz="17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 century nuclear industry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700" dirty="0">
                <a:solidFill>
                  <a:srgbClr val="000000"/>
                </a:solidFill>
                <a:latin typeface="Calibri" charset="0"/>
                <a:ea typeface="ＭＳ Ｐゴシック" charset="0"/>
              </a:rPr>
              <a:t>Cutting-edge research for all students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078807618"/>
              </p:ext>
            </p:extLst>
          </p:nvPr>
        </p:nvGraphicFramePr>
        <p:xfrm>
          <a:off x="4995639" y="1779585"/>
          <a:ext cx="3810000" cy="287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5943600" y="914401"/>
            <a:ext cx="3095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dirty="0">
                <a:solidFill>
                  <a:srgbClr val="3E3E5C"/>
                </a:solidFill>
                <a:hlinkClick r:id="rId7"/>
              </a:rPr>
              <a:t>http://www.nuclear.utah.edu/</a:t>
            </a:r>
            <a:r>
              <a:rPr lang="en-US" dirty="0">
                <a:solidFill>
                  <a:srgbClr val="3E3E5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72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5000">
        <p14:flash/>
      </p:transition>
    </mc:Choice>
    <mc:Fallback xmlns="">
      <p:transition xmlns:p14="http://schemas.microsoft.com/office/powerpoint/2010/main" spd="slow" advTm="4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05 at 1.46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30" y="134556"/>
            <a:ext cx="5595470" cy="624983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208772" y="736164"/>
            <a:ext cx="3067828" cy="738664"/>
          </a:xfrm>
          <a:prstGeom prst="rect">
            <a:avLst/>
          </a:prstGeom>
          <a:noFill/>
        </p:spPr>
        <p:txBody>
          <a:bodyPr lIns="91429" tIns="45714" rIns="91429" bIns="4571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sz="1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 Future of Mobile Technologies in Nuclear Engineering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913" y="2701389"/>
            <a:ext cx="2448089" cy="369320"/>
          </a:xfrm>
          <a:prstGeom prst="rect">
            <a:avLst/>
          </a:prstGeom>
          <a:noFill/>
        </p:spPr>
        <p:txBody>
          <a:bodyPr lIns="91429" tIns="45714" rIns="91429" bIns="45714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en-U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Varun Vijay</a:t>
            </a:r>
          </a:p>
        </p:txBody>
      </p:sp>
    </p:spTree>
    <p:extLst>
      <p:ext uri="{BB962C8B-B14F-4D97-AF65-F5344CB8AC3E}">
        <p14:creationId xmlns:p14="http://schemas.microsoft.com/office/powerpoint/2010/main" val="420201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21742" t="22779" r="22638" b="20000"/>
          <a:stretch/>
        </p:blipFill>
        <p:spPr bwMode="auto">
          <a:xfrm rot="2680416">
            <a:off x="3371851" y="1128714"/>
            <a:ext cx="3494088" cy="2181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5"/>
          <p:cNvSpPr txBox="1">
            <a:spLocks/>
          </p:cNvSpPr>
          <p:nvPr/>
        </p:nvSpPr>
        <p:spPr>
          <a:xfrm>
            <a:off x="7273925" y="401638"/>
            <a:ext cx="1430338" cy="341312"/>
          </a:xfrm>
          <a:prstGeom prst="rect">
            <a:avLst/>
          </a:prstGeom>
          <a:noFill/>
          <a:ln>
            <a:noFill/>
          </a:ln>
        </p:spPr>
        <p:txBody>
          <a:bodyPr lIns="91429" tIns="45714" rIns="91429" bIns="45714">
            <a:normAutofit fontScale="55000" lnSpcReduction="20000"/>
          </a:bodyPr>
          <a:lstStyle>
            <a:lvl1pPr marL="228600" indent="-228600" algn="l" rtl="0" eaLnBrk="0" fontAlgn="base" hangingPunct="0">
              <a:spcBef>
                <a:spcPts val="18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charset="0"/>
              <a:buChar char="¡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D0000"/>
              </a:buClr>
              <a:buSzPct val="100000"/>
              <a:buFont typeface="Wingdings 2" charset="0"/>
              <a:buChar char="¡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6858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charset="0"/>
              <a:buChar char="¡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9144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4D0000"/>
              </a:buClr>
              <a:buSzPct val="100000"/>
              <a:buFont typeface="Wingdings 2" charset="0"/>
              <a:buChar char="¡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1430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Wingdings 2" charset="0"/>
              <a:buChar char="¡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r>
              <a:rPr lang="en-US" dirty="0" err="1">
                <a:solidFill>
                  <a:schemeClr val="bg1"/>
                </a:solidFill>
              </a:rPr>
              <a:t>H</a:t>
            </a:r>
            <a:r>
              <a:rPr lang="en-US" dirty="0" err="1" smtClean="0">
                <a:solidFill>
                  <a:schemeClr val="bg1"/>
                </a:solidFill>
              </a:rPr>
              <a:t>ermilo</a:t>
            </a:r>
            <a:r>
              <a:rPr lang="en-US" dirty="0" smtClean="0">
                <a:solidFill>
                  <a:schemeClr val="bg1"/>
                </a:solidFill>
              </a:rPr>
              <a:t> Hernandez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588" name="TextBox 11"/>
          <p:cNvSpPr txBox="1">
            <a:spLocks noChangeArrowheads="1"/>
          </p:cNvSpPr>
          <p:nvPr/>
        </p:nvSpPr>
        <p:spPr bwMode="auto">
          <a:xfrm>
            <a:off x="7127876" y="923925"/>
            <a:ext cx="1825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2"/>
                </a:solidFill>
              </a:rPr>
              <a:t>Reactor Mirror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21742" t="22779" r="22638" b="20000"/>
          <a:stretch/>
        </p:blipFill>
        <p:spPr bwMode="auto">
          <a:xfrm rot="19133478">
            <a:off x="682625" y="2043113"/>
            <a:ext cx="4027488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2">
            <a:extLst/>
          </a:blip>
          <a:srcRect l="21742" t="22779" r="22638" b="20000"/>
          <a:stretch/>
        </p:blipFill>
        <p:spPr bwMode="auto">
          <a:xfrm rot="8555264">
            <a:off x="2066925" y="3379788"/>
            <a:ext cx="4027488" cy="2513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6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0"/>
            <a:ext cx="7570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800" y="6367464"/>
            <a:ext cx="4203700" cy="369320"/>
          </a:xfrm>
          <a:prstGeom prst="rect">
            <a:avLst/>
          </a:prstGeom>
          <a:noFill/>
        </p:spPr>
        <p:txBody>
          <a:bodyPr lIns="91429" tIns="45714" rIns="91429" bIns="45714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Samantha Winkle, Chris </a:t>
            </a:r>
            <a:r>
              <a:rPr lang="en-US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Adjei</a:t>
            </a:r>
            <a:endParaRPr lang="en-US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9636" name="TextBox 7"/>
          <p:cNvSpPr txBox="1">
            <a:spLocks noChangeArrowheads="1"/>
          </p:cNvSpPr>
          <p:nvPr/>
        </p:nvSpPr>
        <p:spPr bwMode="auto">
          <a:xfrm>
            <a:off x="4343400" y="6367464"/>
            <a:ext cx="4838700" cy="4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2DCDB"/>
                </a:solidFill>
              </a:rPr>
              <a:t>The World of Nuclear Engineering</a:t>
            </a:r>
          </a:p>
        </p:txBody>
      </p:sp>
    </p:spTree>
    <p:extLst>
      <p:ext uri="{BB962C8B-B14F-4D97-AF65-F5344CB8AC3E}">
        <p14:creationId xmlns:p14="http://schemas.microsoft.com/office/powerpoint/2010/main" val="66922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739" y="269875"/>
            <a:ext cx="7593012" cy="56911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4"/>
          <p:cNvSpPr txBox="1">
            <a:spLocks noChangeArrowheads="1"/>
          </p:cNvSpPr>
          <p:nvPr/>
        </p:nvSpPr>
        <p:spPr bwMode="auto">
          <a:xfrm>
            <a:off x="317500" y="6103938"/>
            <a:ext cx="2705100" cy="4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95B3D7"/>
                </a:solidFill>
              </a:rPr>
              <a:t>Victor Bautista</a:t>
            </a:r>
          </a:p>
        </p:txBody>
      </p:sp>
      <p:sp>
        <p:nvSpPr>
          <p:cNvPr id="70660" name="TextBox 6"/>
          <p:cNvSpPr txBox="1">
            <a:spLocks noChangeArrowheads="1"/>
          </p:cNvSpPr>
          <p:nvPr/>
        </p:nvSpPr>
        <p:spPr bwMode="auto">
          <a:xfrm>
            <a:off x="7175500" y="409575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EEECE1"/>
                </a:solidFill>
              </a:rPr>
              <a:t>Spiral of Life?</a:t>
            </a:r>
          </a:p>
        </p:txBody>
      </p:sp>
    </p:spTree>
    <p:extLst>
      <p:ext uri="{BB962C8B-B14F-4D97-AF65-F5344CB8AC3E}">
        <p14:creationId xmlns:p14="http://schemas.microsoft.com/office/powerpoint/2010/main" val="153449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139701" y="2032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2108201" y="9525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4559301" y="22225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1141" name="Text Placeholder 5"/>
          <p:cNvSpPr>
            <a:spLocks noGrp="1"/>
          </p:cNvSpPr>
          <p:nvPr>
            <p:ph type="body" sz="half" idx="2"/>
          </p:nvPr>
        </p:nvSpPr>
        <p:spPr>
          <a:xfrm>
            <a:off x="288926" y="6053138"/>
            <a:ext cx="3254375" cy="341312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  <a:latin typeface="Century Gothic" charset="0"/>
              </a:rPr>
              <a:t>Hermilo Hernandez</a:t>
            </a:r>
          </a:p>
        </p:txBody>
      </p:sp>
      <p:sp>
        <p:nvSpPr>
          <p:cNvPr id="91142" name="TextBox 10"/>
          <p:cNvSpPr txBox="1">
            <a:spLocks noChangeArrowheads="1"/>
          </p:cNvSpPr>
          <p:nvPr/>
        </p:nvSpPr>
        <p:spPr bwMode="auto">
          <a:xfrm>
            <a:off x="5359401" y="196850"/>
            <a:ext cx="3237989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bg2"/>
                </a:solidFill>
              </a:rPr>
              <a:t>Reactor Roses</a:t>
            </a:r>
          </a:p>
        </p:txBody>
      </p:sp>
    </p:spTree>
    <p:extLst>
      <p:ext uri="{BB962C8B-B14F-4D97-AF65-F5344CB8AC3E}">
        <p14:creationId xmlns:p14="http://schemas.microsoft.com/office/powerpoint/2010/main" val="383565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139701" y="2032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2108201" y="9525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4559301" y="22225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2165" name="Text Placeholder 5"/>
          <p:cNvSpPr>
            <a:spLocks noGrp="1"/>
          </p:cNvSpPr>
          <p:nvPr>
            <p:ph type="body" sz="half" idx="2"/>
          </p:nvPr>
        </p:nvSpPr>
        <p:spPr>
          <a:xfrm>
            <a:off x="288926" y="6053138"/>
            <a:ext cx="2733675" cy="341312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  <a:latin typeface="Century Gothic" charset="0"/>
              </a:rPr>
              <a:t>Hermilo Hernandez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3675" y="203201"/>
            <a:ext cx="2847332" cy="646319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Reactor Tulips</a:t>
            </a:r>
            <a:endParaRPr lang="en-US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139701" y="2032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relaxedInset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2108201" y="9525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9" t="15335" r="25534" b="27084"/>
          <a:stretch/>
        </p:blipFill>
        <p:spPr bwMode="auto">
          <a:xfrm>
            <a:off x="4559301" y="2222500"/>
            <a:ext cx="4419600" cy="4419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3189" name="Text Placeholder 5"/>
          <p:cNvSpPr>
            <a:spLocks noGrp="1"/>
          </p:cNvSpPr>
          <p:nvPr>
            <p:ph type="body" sz="half" idx="2"/>
          </p:nvPr>
        </p:nvSpPr>
        <p:spPr>
          <a:xfrm>
            <a:off x="288926" y="6053138"/>
            <a:ext cx="2784475" cy="341312"/>
          </a:xfrm>
        </p:spPr>
        <p:txBody>
          <a:bodyPr/>
          <a:lstStyle/>
          <a:p>
            <a:pPr algn="r"/>
            <a:r>
              <a:rPr lang="en-US">
                <a:solidFill>
                  <a:schemeClr val="bg1"/>
                </a:solidFill>
                <a:latin typeface="Century Gothic" charset="0"/>
              </a:rPr>
              <a:t>Hermilo Hernandez</a:t>
            </a:r>
          </a:p>
        </p:txBody>
      </p:sp>
      <p:sp>
        <p:nvSpPr>
          <p:cNvPr id="93190" name="TextBox 10"/>
          <p:cNvSpPr txBox="1">
            <a:spLocks noChangeArrowheads="1"/>
          </p:cNvSpPr>
          <p:nvPr/>
        </p:nvSpPr>
        <p:spPr bwMode="auto">
          <a:xfrm>
            <a:off x="5308601" y="234950"/>
            <a:ext cx="3340556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bg2"/>
                </a:solidFill>
              </a:rPr>
              <a:t>Reactor Daises</a:t>
            </a:r>
          </a:p>
        </p:txBody>
      </p:sp>
    </p:spTree>
    <p:extLst>
      <p:ext uri="{BB962C8B-B14F-4D97-AF65-F5344CB8AC3E}">
        <p14:creationId xmlns:p14="http://schemas.microsoft.com/office/powerpoint/2010/main" val="85721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1828800" y="2438400"/>
            <a:ext cx="5486400" cy="1524000"/>
          </a:xfrm>
        </p:spPr>
        <p:txBody>
          <a:bodyPr/>
          <a:lstStyle/>
          <a:p>
            <a:r>
              <a:rPr lang="en-US" sz="8000" dirty="0" smtClean="0">
                <a:solidFill>
                  <a:srgbClr val="B9251D"/>
                </a:solidFill>
              </a:rPr>
              <a:t>THANK YOU!</a:t>
            </a:r>
            <a:endParaRPr lang="en-US" sz="8000" dirty="0">
              <a:solidFill>
                <a:srgbClr val="B925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0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0"/>
    </mc:Choice>
    <mc:Fallback>
      <p:transition xmlns:p14="http://schemas.microsoft.com/office/powerpoint/2010/main" spd="slow" advTm="45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1038225" y="1716088"/>
            <a:ext cx="1447800" cy="3541713"/>
          </a:xfrm>
          <a:prstGeom prst="downArrow">
            <a:avLst/>
          </a:prstGeom>
          <a:ln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579" name="Rectangle 32"/>
          <p:cNvSpPr>
            <a:spLocks noChangeArrowheads="1"/>
          </p:cNvSpPr>
          <p:nvPr/>
        </p:nvSpPr>
        <p:spPr bwMode="auto">
          <a:xfrm>
            <a:off x="1066800" y="1130301"/>
            <a:ext cx="6477000" cy="923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b="1" i="1" dirty="0">
                <a:solidFill>
                  <a:schemeClr val="accent1"/>
                </a:solidFill>
                <a:latin typeface="Cambria" charset="0"/>
                <a:cs typeface="Cambria" charset="0"/>
              </a:rPr>
              <a:t>UNEP interdisciplinary curriculum of national interest  targeting the competency gaps in </a:t>
            </a:r>
            <a:r>
              <a:rPr lang="en-US" b="1" i="1" dirty="0">
                <a:solidFill>
                  <a:schemeClr val="accent1"/>
                </a:solidFill>
                <a:latin typeface="Cambria" charset="0"/>
                <a:cs typeface="Cambria" charset="0"/>
              </a:rPr>
              <a:t>nuclear </a:t>
            </a:r>
            <a:r>
              <a:rPr lang="en-US" b="1" i="1" dirty="0">
                <a:solidFill>
                  <a:schemeClr val="accent1"/>
                </a:solidFill>
                <a:latin typeface="Cambria" charset="0"/>
                <a:cs typeface="Cambria" charset="0"/>
              </a:rPr>
              <a:t>engineering </a:t>
            </a:r>
            <a:r>
              <a:rPr lang="en-US" b="1" i="1" dirty="0">
                <a:solidFill>
                  <a:schemeClr val="accent1"/>
                </a:solidFill>
                <a:latin typeface="Cambria" charset="0"/>
                <a:cs typeface="Cambria" charset="0"/>
              </a:rPr>
              <a:t>education and training:</a:t>
            </a:r>
            <a:endParaRPr lang="en-US" b="1" i="1" dirty="0">
              <a:solidFill>
                <a:schemeClr val="accent1"/>
              </a:solidFill>
              <a:latin typeface="Cambria" charset="0"/>
              <a:cs typeface="Cambria" charset="0"/>
            </a:endParaRPr>
          </a:p>
        </p:txBody>
      </p:sp>
      <p:sp>
        <p:nvSpPr>
          <p:cNvPr id="24580" name="TextBox 39"/>
          <p:cNvSpPr txBox="1">
            <a:spLocks noChangeArrowheads="1"/>
          </p:cNvSpPr>
          <p:nvPr/>
        </p:nvSpPr>
        <p:spPr bwMode="auto">
          <a:xfrm>
            <a:off x="914400" y="5257801"/>
            <a:ext cx="7327900" cy="138498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AD9F1B"/>
                </a:solidFill>
                <a:cs typeface="Arial" charset="0"/>
              </a:rPr>
              <a:t>Bridging nuclear engineering and other disciplines at the U into nuclear engineering integrated studies with hands-on experiential </a:t>
            </a:r>
            <a:r>
              <a:rPr lang="en-US" sz="1600" b="1" dirty="0">
                <a:solidFill>
                  <a:srgbClr val="AD9F1B"/>
                </a:solidFill>
                <a:cs typeface="Arial" charset="0"/>
              </a:rPr>
              <a:t>learning</a:t>
            </a:r>
          </a:p>
          <a:p>
            <a:pPr algn="ctr" eaLnBrk="1" hangingPunct="1"/>
            <a:endParaRPr lang="en-US" sz="1600" b="1" dirty="0">
              <a:solidFill>
                <a:srgbClr val="AD9F1B"/>
              </a:solidFill>
              <a:cs typeface="Arial" charset="0"/>
            </a:endParaRPr>
          </a:p>
          <a:p>
            <a:pPr algn="ctr" eaLnBrk="1" hangingPunct="1"/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Introducing a discipline-specific training emphasizing the nuclear safety culture, human performance and knowledge management </a:t>
            </a:r>
            <a:endParaRPr lang="en-US" sz="1800" b="1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7492694"/>
              </p:ext>
            </p:extLst>
          </p:nvPr>
        </p:nvGraphicFramePr>
        <p:xfrm>
          <a:off x="1904580" y="148691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584" name="Rectangle 2"/>
          <p:cNvSpPr>
            <a:spLocks noChangeArrowheads="1"/>
          </p:cNvSpPr>
          <p:nvPr/>
        </p:nvSpPr>
        <p:spPr bwMode="auto">
          <a:xfrm rot="-5400000">
            <a:off x="22225" y="3145530"/>
            <a:ext cx="3241675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>
                <a:solidFill>
                  <a:srgbClr val="0000FF"/>
                </a:solidFill>
              </a:rPr>
              <a:t>Modern Education, Training and Research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4724412" y="0"/>
            <a:ext cx="505532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86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5000">
        <p14:flash/>
      </p:transition>
    </mc:Choice>
    <mc:Fallback xmlns="">
      <p:transition xmlns:p14="http://schemas.microsoft.com/office/powerpoint/2010/main" spd="slow" advTm="4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762000"/>
          </a:xfrm>
          <a:ln w="38100" cmpd="dbl">
            <a:solidFill>
              <a:srgbClr val="595959"/>
            </a:solidFill>
          </a:ln>
        </p:spPr>
        <p:txBody>
          <a:bodyPr/>
          <a:lstStyle/>
          <a:p>
            <a:r>
              <a:rPr lang="en-US" sz="2400" b="1" dirty="0">
                <a:solidFill>
                  <a:srgbClr val="10253F"/>
                </a:solidFill>
              </a:rPr>
              <a:t>Adjusting the Development of Nuclear Education to New Technical and Social </a:t>
            </a:r>
            <a:r>
              <a:rPr lang="en-US" sz="2400" b="1" dirty="0">
                <a:solidFill>
                  <a:srgbClr val="10253F"/>
                </a:solidFill>
              </a:rPr>
              <a:t>Realities – UNEP </a:t>
            </a:r>
            <a:endParaRPr lang="en-US" sz="2400" b="1" dirty="0">
              <a:solidFill>
                <a:srgbClr val="10253F"/>
              </a:solidFill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560040204"/>
              </p:ext>
            </p:extLst>
          </p:nvPr>
        </p:nvGraphicFramePr>
        <p:xfrm>
          <a:off x="914400" y="1524000"/>
          <a:ext cx="7239000" cy="468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95800" y="224136"/>
            <a:ext cx="2616076" cy="45739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Our Recent History</a:t>
            </a:r>
          </a:p>
        </p:txBody>
      </p:sp>
    </p:spTree>
    <p:extLst>
      <p:ext uri="{BB962C8B-B14F-4D97-AF65-F5344CB8AC3E}">
        <p14:creationId xmlns:p14="http://schemas.microsoft.com/office/powerpoint/2010/main" val="2371624012"/>
      </p:ext>
    </p:extLst>
  </p:cSld>
  <p:clrMapOvr>
    <a:masterClrMapping/>
  </p:clrMapOvr>
  <p:transition xmlns:p14="http://schemas.microsoft.com/office/powerpoint/2010/main" spd="slow" advTm="45000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icros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810001"/>
            <a:ext cx="3128864" cy="234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2133601"/>
            <a:ext cx="3048000" cy="2286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14400"/>
          </a:xfrm>
          <a:ln>
            <a:solidFill>
              <a:srgbClr val="595959"/>
            </a:solidFill>
          </a:ln>
        </p:spPr>
        <p:txBody>
          <a:bodyPr/>
          <a:lstStyle/>
          <a:p>
            <a:r>
              <a:rPr lang="en-US" sz="2800" b="1" dirty="0">
                <a:solidFill>
                  <a:srgbClr val="10253F"/>
                </a:solidFill>
              </a:rPr>
              <a:t>Adjusting the Development of Nuclear Education to New Technical and Social </a:t>
            </a:r>
            <a:r>
              <a:rPr lang="en-US" sz="2800" b="1" dirty="0">
                <a:solidFill>
                  <a:srgbClr val="10253F"/>
                </a:solidFill>
              </a:rPr>
              <a:t>Realities – UNEP </a:t>
            </a:r>
            <a:endParaRPr lang="en-US" sz="2800" b="1" dirty="0">
              <a:solidFill>
                <a:srgbClr val="10253F"/>
              </a:solidFill>
            </a:endParaRPr>
          </a:p>
        </p:txBody>
      </p:sp>
      <p:pic>
        <p:nvPicPr>
          <p:cNvPr id="5" name="Picture 4" descr="DSCN197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1" y="2667000"/>
            <a:ext cx="3964175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811481" y="1676400"/>
            <a:ext cx="2408739" cy="701801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Blue Wing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54262" y="1730514"/>
            <a:ext cx="2771976" cy="701801"/>
          </a:xfrm>
          <a:prstGeom prst="rect">
            <a:avLst/>
          </a:prstGeom>
          <a:solidFill>
            <a:srgbClr val="FFFFFF"/>
          </a:solidFill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White Wing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1" y="5943601"/>
            <a:ext cx="2623037" cy="646319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dirty="0" smtClean="0"/>
              <a:t>100 kW TRIGA</a:t>
            </a:r>
          </a:p>
          <a:p>
            <a:r>
              <a:rPr lang="en-US" dirty="0" smtClean="0"/>
              <a:t>&amp; Nuclear Museum (AGN)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4953001"/>
            <a:ext cx="1905000" cy="138499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1400" dirty="0"/>
              <a:t>9 radiation counting stations</a:t>
            </a:r>
          </a:p>
          <a:p>
            <a:r>
              <a:rPr lang="en-US" sz="1400" dirty="0"/>
              <a:t>Microscopy Lab</a:t>
            </a:r>
          </a:p>
          <a:p>
            <a:r>
              <a:rPr lang="en-US" sz="1400" dirty="0"/>
              <a:t>Source room</a:t>
            </a:r>
          </a:p>
          <a:p>
            <a:r>
              <a:rPr lang="en-US" sz="1400" dirty="0"/>
              <a:t>BNCT room</a:t>
            </a:r>
          </a:p>
          <a:p>
            <a:r>
              <a:rPr lang="en-US" sz="1400" dirty="0"/>
              <a:t>Nuclear Forensics Lab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14323" y="2743200"/>
            <a:ext cx="2530467" cy="1190622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en-US" sz="2400" b="1" dirty="0"/>
              <a:t>Safety Culture</a:t>
            </a:r>
          </a:p>
          <a:p>
            <a:pPr algn="ctr"/>
            <a:r>
              <a:rPr lang="en-US" sz="2400" b="1" dirty="0"/>
              <a:t>&amp;</a:t>
            </a:r>
          </a:p>
          <a:p>
            <a:pPr algn="ctr"/>
            <a:r>
              <a:rPr lang="en-US" sz="2400" b="1" dirty="0"/>
              <a:t>Nuclear Discipline</a:t>
            </a:r>
          </a:p>
        </p:txBody>
      </p:sp>
    </p:spTree>
    <p:extLst>
      <p:ext uri="{BB962C8B-B14F-4D97-AF65-F5344CB8AC3E}">
        <p14:creationId xmlns:p14="http://schemas.microsoft.com/office/powerpoint/2010/main" val="683752192"/>
      </p:ext>
    </p:extLst>
  </p:cSld>
  <p:clrMapOvr>
    <a:masterClrMapping/>
  </p:clrMapOvr>
  <p:transition xmlns:p14="http://schemas.microsoft.com/office/powerpoint/2010/main" spd="slow" advTm="45000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914400"/>
          </a:xfrm>
          <a:ln>
            <a:solidFill>
              <a:srgbClr val="595959"/>
            </a:solidFill>
          </a:ln>
        </p:spPr>
        <p:txBody>
          <a:bodyPr/>
          <a:lstStyle/>
          <a:p>
            <a:r>
              <a:rPr lang="en-US" sz="2800" b="1" dirty="0">
                <a:solidFill>
                  <a:srgbClr val="10253F"/>
                </a:solidFill>
              </a:rPr>
              <a:t>Adjusting the Development of Nuclear Education to New Technical and Social </a:t>
            </a:r>
            <a:r>
              <a:rPr lang="en-US" sz="2800" b="1" dirty="0">
                <a:solidFill>
                  <a:srgbClr val="10253F"/>
                </a:solidFill>
              </a:rPr>
              <a:t>Realities – UNEP </a:t>
            </a:r>
            <a:endParaRPr lang="en-US" sz="2800" b="1" dirty="0">
              <a:solidFill>
                <a:srgbClr val="10253F"/>
              </a:solidFill>
            </a:endParaRPr>
          </a:p>
        </p:txBody>
      </p:sp>
      <p:pic>
        <p:nvPicPr>
          <p:cNvPr id="4" name="Picture 3" descr="Macintosh HD:Users:tatjanajevremovic:Desktop:TRIGA PHOTOS:Grating:DSCN0088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438400"/>
            <a:ext cx="45720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876812" y="2514600"/>
            <a:ext cx="3117275" cy="923318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Blue Wing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6801" y="3505201"/>
            <a:ext cx="4114800" cy="243143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800" dirty="0"/>
              <a:t>2011:</a:t>
            </a:r>
          </a:p>
          <a:p>
            <a:pPr marL="285717" indent="-285717">
              <a:buFontTx/>
              <a:buChar char="-"/>
            </a:pPr>
            <a:r>
              <a:rPr lang="en-US" sz="2800" dirty="0"/>
              <a:t>Relicensed in October </a:t>
            </a:r>
            <a:r>
              <a:rPr lang="en-US" sz="2000" dirty="0"/>
              <a:t>(simulations and modeling performed by ourselves)</a:t>
            </a:r>
          </a:p>
          <a:p>
            <a:pPr marL="285717" indent="-285717">
              <a:buFontTx/>
              <a:buChar char="-"/>
            </a:pPr>
            <a:r>
              <a:rPr lang="en-US" sz="2800" dirty="0"/>
              <a:t>Pool grating in December</a:t>
            </a:r>
          </a:p>
        </p:txBody>
      </p:sp>
    </p:spTree>
    <p:extLst>
      <p:ext uri="{BB962C8B-B14F-4D97-AF65-F5344CB8AC3E}">
        <p14:creationId xmlns:p14="http://schemas.microsoft.com/office/powerpoint/2010/main" val="2419789140"/>
      </p:ext>
    </p:extLst>
  </p:cSld>
  <p:clrMapOvr>
    <a:masterClrMapping/>
  </p:clrMapOvr>
  <p:transition xmlns:p14="http://schemas.microsoft.com/office/powerpoint/2010/main" spd="slow" advTm="45000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 descr="20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74776"/>
            <a:ext cx="10210800" cy="51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358900" y="6015039"/>
            <a:ext cx="3886200" cy="635000"/>
          </a:xfrm>
        </p:spPr>
        <p:txBody>
          <a:bodyPr/>
          <a:lstStyle/>
          <a:p>
            <a:pPr eaLnBrk="1" hangingPunct="1"/>
            <a:r>
              <a:rPr lang="en-US" sz="2000" b="1">
                <a:latin typeface="Century Gothic" charset="0"/>
              </a:rPr>
              <a:t>AGENT Model of our TRIGA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254000"/>
            <a:ext cx="4203700" cy="369320"/>
          </a:xfrm>
          <a:prstGeom prst="rect">
            <a:avLst/>
          </a:prstGeom>
          <a:solidFill>
            <a:srgbClr val="A3211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UNEP Research: REACTOR </a:t>
            </a:r>
            <a:r>
              <a:rPr lang="en-US" b="1" dirty="0" smtClean="0">
                <a:solidFill>
                  <a:schemeClr val="bg1">
                    <a:lumMod val="85000"/>
                  </a:schemeClr>
                </a:solidFill>
              </a:rPr>
              <a:t>MODELING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034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685800"/>
          </a:xfrm>
        </p:spPr>
        <p:txBody>
          <a:bodyPr/>
          <a:lstStyle/>
          <a:p>
            <a:r>
              <a:rPr lang="en-US" sz="2800" b="1" dirty="0">
                <a:solidFill>
                  <a:srgbClr val="10253F"/>
                </a:solidFill>
              </a:rPr>
              <a:t>After the NRC Safety Culture Traits</a:t>
            </a:r>
            <a:endParaRPr lang="en-US" sz="2800" b="1" dirty="0">
              <a:solidFill>
                <a:srgbClr val="10253F"/>
              </a:solidFill>
            </a:endParaRPr>
          </a:p>
        </p:txBody>
      </p:sp>
      <p:pic>
        <p:nvPicPr>
          <p:cNvPr id="4" name="Picture 2" descr="C:\Users\Mike\Documents\DevonWay\Templates\PowerPoint Template\Images\devonway_log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1" y="1066800"/>
            <a:ext cx="1151723" cy="34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9" y="3657600"/>
            <a:ext cx="2637389" cy="32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2159" y="3657601"/>
            <a:ext cx="1527743" cy="45739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Blue Wing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7577" y="3657601"/>
            <a:ext cx="1738005" cy="457390"/>
          </a:xfrm>
          <a:prstGeom prst="rect">
            <a:avLst/>
          </a:prstGeom>
          <a:solidFill>
            <a:schemeClr val="bg1"/>
          </a:solidFill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White Wing</a:t>
            </a:r>
            <a:endParaRPr 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90600" y="4114800"/>
            <a:ext cx="685800" cy="2362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124200" y="4191000"/>
            <a:ext cx="609600" cy="2286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Left Arrow 10"/>
          <p:cNvSpPr/>
          <p:nvPr/>
        </p:nvSpPr>
        <p:spPr>
          <a:xfrm>
            <a:off x="4114800" y="5029200"/>
            <a:ext cx="228600" cy="12192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828801" y="1600201"/>
            <a:ext cx="5262957" cy="2031313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none" lIns="91429" tIns="45714" rIns="91429" bIns="45714">
            <a:spAutoFit/>
          </a:bodyPr>
          <a:lstStyle/>
          <a:p>
            <a:pPr lvl="0"/>
            <a:r>
              <a:rPr lang="en-US" b="1" dirty="0"/>
              <a:t>2012: Operation under </a:t>
            </a:r>
            <a:r>
              <a:rPr lang="en-US" b="1" dirty="0" err="1"/>
              <a:t>DevonWay</a:t>
            </a:r>
            <a:r>
              <a:rPr lang="en-US" b="1" dirty="0"/>
              <a:t> CAP </a:t>
            </a:r>
            <a:r>
              <a:rPr lang="en-US" b="1" dirty="0" smtClean="0"/>
              <a:t>system</a:t>
            </a:r>
          </a:p>
          <a:p>
            <a:pPr marL="285717" indent="-285717">
              <a:buFontTx/>
              <a:buChar char="-"/>
            </a:pPr>
            <a:r>
              <a:rPr lang="en-US" dirty="0" smtClean="0"/>
              <a:t>Continuous learning and continuous improvement</a:t>
            </a:r>
          </a:p>
          <a:p>
            <a:pPr marL="285717" indent="-285717">
              <a:buFontTx/>
              <a:buChar char="-"/>
            </a:pPr>
            <a:r>
              <a:rPr lang="en-US" dirty="0" smtClean="0"/>
              <a:t>Safety thinking</a:t>
            </a:r>
          </a:p>
          <a:p>
            <a:pPr marL="285717" indent="-285717">
              <a:buFontTx/>
              <a:buChar char="-"/>
            </a:pPr>
            <a:r>
              <a:rPr lang="en-US" dirty="0" smtClean="0"/>
              <a:t>Raising concerns</a:t>
            </a:r>
          </a:p>
          <a:p>
            <a:pPr marL="285717" indent="-285717">
              <a:buFontTx/>
              <a:buChar char="-"/>
            </a:pPr>
            <a:r>
              <a:rPr lang="en-US" dirty="0" smtClean="0"/>
              <a:t>Problem identification &amp; resolution</a:t>
            </a:r>
          </a:p>
          <a:p>
            <a:pPr marL="285717" indent="-285717">
              <a:buFontTx/>
              <a:buChar char="-"/>
            </a:pPr>
            <a:r>
              <a:rPr lang="en-US" dirty="0" smtClean="0"/>
              <a:t>Personal accountability</a:t>
            </a:r>
          </a:p>
          <a:p>
            <a:pPr marL="285717" indent="-285717">
              <a:buFontTx/>
              <a:buChar char="-"/>
            </a:pPr>
            <a:r>
              <a:rPr lang="en-US" dirty="0" smtClean="0"/>
              <a:t>Education underlying the reasons for safety culture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43400" y="4953001"/>
            <a:ext cx="4572000" cy="14773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lIns="91429" tIns="45714" rIns="91429" bIns="45714">
            <a:spAutoFit/>
          </a:bodyPr>
          <a:lstStyle/>
          <a:p>
            <a:pPr lvl="0"/>
            <a:r>
              <a:rPr lang="en-US" dirty="0"/>
              <a:t>Measuring” our framework of </a:t>
            </a:r>
            <a:r>
              <a:rPr lang="en-US" u="sng" dirty="0"/>
              <a:t>nuclear safety </a:t>
            </a:r>
            <a:r>
              <a:rPr lang="en-US" u="sng" dirty="0" smtClean="0"/>
              <a:t>and continuous improvement</a:t>
            </a:r>
            <a:r>
              <a:rPr lang="en-US" dirty="0"/>
              <a:t>; innovations; training and education ; nuclear knowledge management framework; </a:t>
            </a:r>
            <a:endParaRPr lang="en-US" dirty="0" smtClean="0"/>
          </a:p>
          <a:p>
            <a:pPr lvl="0"/>
            <a:r>
              <a:rPr lang="en-US" b="1" dirty="0" smtClean="0"/>
              <a:t>Toward workforce </a:t>
            </a:r>
            <a:r>
              <a:rPr lang="en-US" b="1" dirty="0"/>
              <a:t>development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2" y="3810000"/>
            <a:ext cx="2967457" cy="92331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lIns="91429" tIns="45714" rIns="91429" bIns="45714" rtlCol="0">
            <a:spAutoFit/>
          </a:bodyPr>
          <a:lstStyle/>
          <a:p>
            <a:pPr marL="285717" indent="-285717">
              <a:buFontTx/>
              <a:buChar char="-"/>
            </a:pPr>
            <a:r>
              <a:rPr lang="en-US" dirty="0" smtClean="0"/>
              <a:t>Sample science and library</a:t>
            </a:r>
          </a:p>
          <a:p>
            <a:pPr marL="285717" indent="-285717">
              <a:buFontTx/>
              <a:buChar char="-"/>
            </a:pPr>
            <a:r>
              <a:rPr lang="en-US" dirty="0" smtClean="0"/>
              <a:t>SRO training </a:t>
            </a:r>
          </a:p>
          <a:p>
            <a:pPr marL="285717" indent="-285717">
              <a:buFontTx/>
              <a:buChar char="-"/>
            </a:pPr>
            <a:r>
              <a:rPr lang="en-US" dirty="0" smtClean="0"/>
              <a:t>NAA, BNCT,…. protocols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096000" y="3516868"/>
            <a:ext cx="300060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b="1" dirty="0" smtClean="0"/>
              <a:t>+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1518868"/>
      </p:ext>
    </p:extLst>
  </p:cSld>
  <p:clrMapOvr>
    <a:masterClrMapping/>
  </p:clrMapOvr>
  <p:transition xmlns:p14="http://schemas.microsoft.com/office/powerpoint/2010/main" spd="slow" advTm="45000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62471</TotalTime>
  <Words>1412</Words>
  <Application>Microsoft Macintosh PowerPoint</Application>
  <PresentationFormat>On-screen Show (4:3)</PresentationFormat>
  <Paragraphs>222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Introducing the University of Utah Nuclear Engineering Facilities:  Operational Protocols, Training Practices, Outreach Activities and Research</vt:lpstr>
      <vt:lpstr>OUTLINE</vt:lpstr>
      <vt:lpstr>PowerPoint Presentation</vt:lpstr>
      <vt:lpstr>PowerPoint Presentation</vt:lpstr>
      <vt:lpstr>Adjusting the Development of Nuclear Education to New Technical and Social Realities – UNEP </vt:lpstr>
      <vt:lpstr>Adjusting the Development of Nuclear Education to New Technical and Social Realities – UNEP </vt:lpstr>
      <vt:lpstr>Adjusting the Development of Nuclear Education to New Technical and Social Realities – UNEP </vt:lpstr>
      <vt:lpstr>AGENT Model of our TRIGA</vt:lpstr>
      <vt:lpstr>After the NRC Safety Culture Traits</vt:lpstr>
      <vt:lpstr>After the NRC Safety Culture Traits</vt:lpstr>
      <vt:lpstr>New realities in Scientific, Technological and Social Life of Society became reflected in the content and tools of Nuclear Education at UNEP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Screening Job Aid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 and GEANT4 Review</dc:title>
  <dc:creator>User</dc:creator>
  <cp:lastModifiedBy>Tatjana Jevremovic</cp:lastModifiedBy>
  <cp:revision>887</cp:revision>
  <dcterms:created xsi:type="dcterms:W3CDTF">2013-09-02T13:46:38Z</dcterms:created>
  <dcterms:modified xsi:type="dcterms:W3CDTF">2013-09-25T20:11:07Z</dcterms:modified>
</cp:coreProperties>
</file>