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479" r:id="rId3"/>
    <p:sldId id="528" r:id="rId4"/>
    <p:sldId id="531" r:id="rId5"/>
    <p:sldId id="532" r:id="rId6"/>
    <p:sldId id="533" r:id="rId7"/>
    <p:sldId id="534" r:id="rId8"/>
    <p:sldId id="535" r:id="rId9"/>
    <p:sldId id="509" r:id="rId10"/>
    <p:sldId id="545" r:id="rId11"/>
    <p:sldId id="537" r:id="rId12"/>
    <p:sldId id="546" r:id="rId13"/>
    <p:sldId id="538" r:id="rId14"/>
    <p:sldId id="543" r:id="rId15"/>
    <p:sldId id="539" r:id="rId16"/>
    <p:sldId id="547" r:id="rId17"/>
    <p:sldId id="540" r:id="rId18"/>
    <p:sldId id="541" r:id="rId19"/>
    <p:sldId id="542" r:id="rId20"/>
    <p:sldId id="548" r:id="rId21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J. DIAMOND" initials="D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DA"/>
    <a:srgbClr val="042B7F"/>
    <a:srgbClr val="594E7F"/>
    <a:srgbClr val="D2C4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0992" autoAdjust="0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4" y="-96"/>
      </p:cViewPr>
      <p:guideLst>
        <p:guide orient="horz" pos="2925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t" anchorCtr="0" compatLnSpc="1">
            <a:prstTxWarp prst="textNoShape">
              <a:avLst/>
            </a:prstTxWarp>
          </a:bodyPr>
          <a:lstStyle>
            <a:lvl1pPr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t" anchorCtr="0" compatLnSpc="1">
            <a:prstTxWarp prst="textNoShape">
              <a:avLst/>
            </a:prstTxWarp>
          </a:bodyPr>
          <a:lstStyle>
            <a:lvl1pPr algn="r"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b" anchorCtr="0" compatLnSpc="1">
            <a:prstTxWarp prst="textNoShape">
              <a:avLst/>
            </a:prstTxWarp>
          </a:bodyPr>
          <a:lstStyle>
            <a:lvl1pPr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332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b" anchorCtr="0" compatLnSpc="1">
            <a:prstTxWarp prst="textNoShape">
              <a:avLst/>
            </a:prstTxWarp>
          </a:bodyPr>
          <a:lstStyle>
            <a:lvl1pPr algn="r"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BF675F0-FCFC-488F-A88A-FAE55DB1B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1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t" anchorCtr="0" compatLnSpc="1">
            <a:prstTxWarp prst="textNoShape">
              <a:avLst/>
            </a:prstTxWarp>
          </a:bodyPr>
          <a:lstStyle>
            <a:lvl1pPr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t" anchorCtr="0" compatLnSpc="1">
            <a:prstTxWarp prst="textNoShape">
              <a:avLst/>
            </a:prstTxWarp>
          </a:bodyPr>
          <a:lstStyle>
            <a:lvl1pPr algn="r"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3250"/>
            <a:ext cx="51371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b" anchorCtr="0" compatLnSpc="1">
            <a:prstTxWarp prst="textNoShape">
              <a:avLst/>
            </a:prstTxWarp>
          </a:bodyPr>
          <a:lstStyle>
            <a:lvl1pPr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2" tIns="46551" rIns="93102" bIns="46551" numCol="1" anchor="b" anchorCtr="0" compatLnSpc="1">
            <a:prstTxWarp prst="textNoShape">
              <a:avLst/>
            </a:prstTxWarp>
          </a:bodyPr>
          <a:lstStyle>
            <a:lvl1pPr algn="r" defTabSz="931714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106C5A-0983-45D6-B1DC-80781679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126F7A5-3F4C-4DB6-9D70-D9CB5ADBD46C}" type="slidenum">
              <a:rPr lang="en-US" smtClean="0"/>
              <a:pPr defTabSz="930275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5458-7F1D-487E-8BCE-71AF426E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06A5-2D36-4016-AF63-5F680851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A48E-8893-4FD4-87E0-D4CBFBCCD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/>
            </a:lvl1pPr>
          </a:lstStyle>
          <a:p>
            <a:pPr>
              <a:defRPr/>
            </a:pPr>
            <a:r>
              <a:rPr lang="en-US"/>
              <a:t>Slide </a:t>
            </a:r>
            <a:fld id="{17AF8E4A-F841-4034-BC52-92009C3BE19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BE5A-5340-4543-9E79-0BAE6334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FAE3-1D2D-4DF3-B526-FBEDD42B6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BC3B-FF88-435C-90E1-3FEE1BBB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3B6E-32E2-4CBF-8F70-C7796F8D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54D2-E09A-45E5-A9AA-E029E2C3B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397F-4CAF-4F11-AEF3-589BB392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ECFD-887D-4985-98C0-0AADB5544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‹#›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19D8EBE7-CFCC-4F6A-92F4-ADBD9A58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Reactivity Insertion Accidents for the NIST Research Reactor Before and After Fuel Conversion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7543800" cy="37338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J.S. Baek, A. Cuadra, L-Y. Cheng, A.L. Hanson, N.R. Brown, and D.J. Diamond,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Nuclear Science &amp; Technology Department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Brookhaven National Laboratory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Presented at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Test, Research, and Training Reactors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2013 Annual Conference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September 23-26, 2013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pPr algn="ctr"/>
            <a:r>
              <a:rPr lang="en-US" dirty="0" smtClean="0"/>
              <a:t>Thermal-Hydraulic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219200"/>
                <a:ext cx="8305800" cy="533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11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Font typeface="Times" pitchFamily="4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85850" indent="-228600" algn="l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28750" indent="-228600" algn="l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771650" indent="-228600" algn="l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28850" indent="-228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42B7F"/>
                  </a:buClr>
                  <a:buSzPct val="90000"/>
                  <a:buChar char="-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b="1" dirty="0" smtClean="0">
                    <a:solidFill>
                      <a:srgbClr val="042B7F"/>
                    </a:solidFill>
                  </a:rPr>
                  <a:t>Accidents</a:t>
                </a:r>
              </a:p>
              <a:p>
                <a:pPr lvl="1"/>
                <a:r>
                  <a:rPr lang="en-US" sz="1800" b="1" dirty="0" smtClean="0">
                    <a:solidFill>
                      <a:srgbClr val="042B7F"/>
                    </a:solidFill>
                  </a:rPr>
                  <a:t>Maximum hypothetical accident (MHA), Insertion of excessive reactivity, Loss of coolant, Loss of coolant flow, Loss of normal electrical power, etc.</a:t>
                </a:r>
              </a:p>
              <a:p>
                <a:pPr lvl="1"/>
                <a:r>
                  <a:rPr lang="en-US" sz="1800" b="1" dirty="0" smtClean="0">
                    <a:solidFill>
                      <a:srgbClr val="042B7F"/>
                    </a:solidFill>
                  </a:rPr>
                  <a:t>Presenting analysis results of insertion </a:t>
                </a:r>
                <a:r>
                  <a:rPr lang="en-US" sz="1800" b="1" dirty="0">
                    <a:solidFill>
                      <a:srgbClr val="042B7F"/>
                    </a:solidFill>
                  </a:rPr>
                  <a:t>of excessive reactivity</a:t>
                </a:r>
                <a:endParaRPr lang="en-US" sz="1800" b="1" dirty="0" smtClean="0">
                  <a:solidFill>
                    <a:srgbClr val="042B7F"/>
                  </a:solidFill>
                </a:endParaRPr>
              </a:p>
              <a:p>
                <a:pPr lvl="1"/>
                <a:r>
                  <a:rPr lang="en-US" sz="1800" b="1" dirty="0" smtClean="0">
                    <a:solidFill>
                      <a:srgbClr val="042B7F"/>
                    </a:solidFill>
                  </a:rPr>
                  <a:t>Control </a:t>
                </a:r>
                <a:r>
                  <a:rPr lang="en-US" sz="1800" b="1" dirty="0">
                    <a:solidFill>
                      <a:srgbClr val="042B7F"/>
                    </a:solidFill>
                  </a:rPr>
                  <a:t>rod withdrawal startup accident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 i="0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800" b="1" i="0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olidFill>
                      <a:srgbClr val="042B7F"/>
                    </a:solidFill>
                  </a:rPr>
                  <a:t> (50 </a:t>
                </a:r>
                <a:r>
                  <a:rPr lang="en-US" sz="1800" b="1" dirty="0" err="1" smtClean="0">
                    <a:solidFill>
                      <a:srgbClr val="042B7F"/>
                    </a:solidFill>
                  </a:rPr>
                  <a:t>pcm</a:t>
                </a:r>
                <a:r>
                  <a:rPr lang="en-US" sz="1800" b="1" dirty="0" smtClean="0">
                    <a:solidFill>
                      <a:srgbClr val="042B7F"/>
                    </a:solidFill>
                  </a:rPr>
                  <a:t>) per second</a:t>
                </a:r>
              </a:p>
              <a:p>
                <a:pPr lvl="2"/>
                <a:r>
                  <a:rPr lang="en-US" sz="1800" b="1" dirty="0" smtClean="0">
                    <a:solidFill>
                      <a:srgbClr val="042B7F"/>
                    </a:solidFill>
                  </a:rPr>
                  <a:t>Initial power: 100 W</a:t>
                </a:r>
              </a:p>
              <a:p>
                <a:pPr lvl="1"/>
                <a:r>
                  <a:rPr lang="en-US" sz="1800" b="1" dirty="0" smtClean="0">
                    <a:solidFill>
                      <a:srgbClr val="042B7F"/>
                    </a:solidFill>
                  </a:rPr>
                  <a:t>Maximum reactivity insertion accident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</a:rPr>
                      <m:t>.</m:t>
                    </m:r>
                    <m:r>
                      <a:rPr lang="en-US" sz="1800" b="1" i="1" smtClean="0">
                        <a:solidFill>
                          <a:srgbClr val="042B7F"/>
                        </a:solidFill>
                        <a:latin typeface="Cambria Math"/>
                      </a:rPr>
                      <m:t>𝟎𝟎𝟓</m:t>
                    </m:r>
                    <m:r>
                      <a:rPr lang="en-US" sz="1800" b="1" i="1">
                        <a:solidFill>
                          <a:srgbClr val="042B7F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sz="1800" b="1" i="1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800" b="1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num>
                      <m:den>
                        <m:r>
                          <a:rPr lang="en-US" sz="1800" b="1">
                            <a:solidFill>
                              <a:srgbClr val="042B7F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042B7F"/>
                    </a:solidFill>
                  </a:rPr>
                  <a:t> (500 </a:t>
                </a:r>
                <a:r>
                  <a:rPr lang="en-US" sz="1800" b="1" dirty="0" err="1" smtClean="0">
                    <a:solidFill>
                      <a:srgbClr val="042B7F"/>
                    </a:solidFill>
                  </a:rPr>
                  <a:t>pcm</a:t>
                </a:r>
                <a:r>
                  <a:rPr lang="en-US" sz="1800" b="1" dirty="0" smtClean="0">
                    <a:solidFill>
                      <a:srgbClr val="042B7F"/>
                    </a:solidFill>
                  </a:rPr>
                  <a:t>) in 0.5 s</a:t>
                </a:r>
              </a:p>
              <a:p>
                <a:pPr lvl="2"/>
                <a:r>
                  <a:rPr lang="en-US" sz="1800" b="1" dirty="0" smtClean="0">
                    <a:solidFill>
                      <a:srgbClr val="042B7F"/>
                    </a:solidFill>
                  </a:rPr>
                  <a:t>Initial power: 20 MW</a:t>
                </a:r>
              </a:p>
              <a:p>
                <a:pPr lvl="1"/>
                <a:r>
                  <a:rPr lang="en-US" sz="1800" b="1" dirty="0">
                    <a:solidFill>
                      <a:srgbClr val="042B7F"/>
                    </a:solidFill>
                  </a:rPr>
                  <a:t>Two limiting points in a fuel cycle</a:t>
                </a:r>
              </a:p>
              <a:p>
                <a:pPr lvl="2"/>
                <a:r>
                  <a:rPr lang="en-US" sz="1800" b="1" dirty="0">
                    <a:solidFill>
                      <a:srgbClr val="042B7F"/>
                    </a:solidFill>
                  </a:rPr>
                  <a:t>Startup (SU) and End-Of-Cycle (EOC) conditions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042B7F"/>
                  </a:solidFill>
                </a:endParaRPr>
              </a:p>
              <a:p>
                <a:pPr lvl="1"/>
                <a:endParaRPr lang="en-US" sz="2400" dirty="0" smtClean="0">
                  <a:solidFill>
                    <a:srgbClr val="042B7F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305800" cy="5334000"/>
              </a:xfrm>
              <a:prstGeom prst="rect">
                <a:avLst/>
              </a:prstGeom>
              <a:blipFill rotWithShape="1">
                <a:blip r:embed="rId2"/>
                <a:stretch>
                  <a:fillRect l="-734" t="-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>
                <a:solidFill>
                  <a:srgbClr val="042B7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69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4" y="1219200"/>
            <a:ext cx="4162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Power increases almost exponentially.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Reactor trip at 26 MW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Peak power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40.2 </a:t>
            </a:r>
            <a:r>
              <a:rPr lang="en-US" sz="1800" b="1" dirty="0">
                <a:solidFill>
                  <a:srgbClr val="042B7F"/>
                </a:solidFill>
                <a:cs typeface="+mn-cs"/>
              </a:rPr>
              <a:t>MW </a:t>
            </a: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with HEU at EOC</a:t>
            </a:r>
            <a:endParaRPr lang="en-US" sz="1800" b="1" dirty="0">
              <a:solidFill>
                <a:srgbClr val="042B7F"/>
              </a:solidFill>
              <a:cs typeface="+mn-cs"/>
            </a:endParaRP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37.6 </a:t>
            </a:r>
            <a:r>
              <a:rPr lang="en-US" sz="1800" b="1" dirty="0">
                <a:solidFill>
                  <a:srgbClr val="042B7F"/>
                </a:solidFill>
                <a:cs typeface="+mn-cs"/>
              </a:rPr>
              <a:t>MW </a:t>
            </a: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with HEU at SU</a:t>
            </a:r>
            <a:endParaRPr lang="en-US" sz="1800" b="1" dirty="0">
              <a:solidFill>
                <a:srgbClr val="042B7F"/>
              </a:solidFill>
              <a:cs typeface="+mn-cs"/>
            </a:endParaRP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42.0 </a:t>
            </a:r>
            <a:r>
              <a:rPr lang="en-US" sz="1800" b="1" dirty="0">
                <a:solidFill>
                  <a:srgbClr val="042B7F"/>
                </a:solidFill>
              </a:rPr>
              <a:t>MW with </a:t>
            </a:r>
            <a:r>
              <a:rPr lang="en-US" sz="1800" b="1" dirty="0" smtClean="0">
                <a:solidFill>
                  <a:srgbClr val="042B7F"/>
                </a:solidFill>
              </a:rPr>
              <a:t>LEU </a:t>
            </a:r>
            <a:r>
              <a:rPr lang="en-US" sz="1800" b="1" dirty="0">
                <a:solidFill>
                  <a:srgbClr val="042B7F"/>
                </a:solidFill>
              </a:rPr>
              <a:t>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38.2 </a:t>
            </a:r>
            <a:r>
              <a:rPr lang="en-US" sz="1800" b="1" dirty="0">
                <a:solidFill>
                  <a:srgbClr val="042B7F"/>
                </a:solidFill>
              </a:rPr>
              <a:t>MW with </a:t>
            </a:r>
            <a:r>
              <a:rPr lang="en-US" sz="1800" b="1" dirty="0" smtClean="0">
                <a:solidFill>
                  <a:srgbClr val="042B7F"/>
                </a:solidFill>
              </a:rPr>
              <a:t>LEU </a:t>
            </a:r>
            <a:r>
              <a:rPr lang="en-US" sz="1800" b="1" dirty="0">
                <a:solidFill>
                  <a:srgbClr val="042B7F"/>
                </a:solidFill>
              </a:rPr>
              <a:t>at </a:t>
            </a:r>
            <a:r>
              <a:rPr lang="en-US" sz="1800" b="1" dirty="0" smtClean="0">
                <a:solidFill>
                  <a:srgbClr val="042B7F"/>
                </a:solidFill>
              </a:rPr>
              <a:t>SU</a:t>
            </a:r>
          </a:p>
          <a:p>
            <a:pPr lvl="2">
              <a:defRPr/>
            </a:pPr>
            <a:r>
              <a:rPr lang="en-US" sz="1800" b="1" dirty="0">
                <a:solidFill>
                  <a:srgbClr val="042B7F"/>
                </a:solidFill>
              </a:rPr>
              <a:t>Different negative reactivity insertion rate after reactor trip</a:t>
            </a:r>
          </a:p>
          <a:p>
            <a:pPr lvl="2">
              <a:defRPr/>
            </a:pPr>
            <a:endParaRPr lang="en-US" sz="1800" b="1" dirty="0">
              <a:solidFill>
                <a:srgbClr val="042B7F"/>
              </a:solidFill>
            </a:endParaRPr>
          </a:p>
        </p:txBody>
      </p:sp>
      <p:sp>
        <p:nvSpPr>
          <p:cNvPr id="29699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>
                <a:solidFill>
                  <a:srgbClr val="042B7F"/>
                </a:solidFill>
              </a:rPr>
              <a:t>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1744" r="1776" b="3750"/>
          <a:stretch/>
        </p:blipFill>
        <p:spPr>
          <a:xfrm>
            <a:off x="4457699" y="1733550"/>
            <a:ext cx="46005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674" y="1219200"/>
            <a:ext cx="770572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>
                <a:solidFill>
                  <a:srgbClr val="042B7F"/>
                </a:solidFill>
              </a:rPr>
              <a:t>Peak power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Shim </a:t>
            </a:r>
            <a:r>
              <a:rPr lang="en-US" sz="1800" b="1" dirty="0">
                <a:solidFill>
                  <a:srgbClr val="042B7F"/>
                </a:solidFill>
              </a:rPr>
              <a:t>arms start dropping</a:t>
            </a:r>
          </a:p>
          <a:p>
            <a:pPr lvl="3">
              <a:defRPr/>
            </a:pPr>
            <a:r>
              <a:rPr lang="en-US" sz="1800" b="1" dirty="0">
                <a:solidFill>
                  <a:srgbClr val="042B7F"/>
                </a:solidFill>
              </a:rPr>
              <a:t>From </a:t>
            </a:r>
            <a:r>
              <a:rPr lang="en-US" sz="1800" b="1" dirty="0" smtClean="0">
                <a:solidFill>
                  <a:srgbClr val="042B7F"/>
                </a:solidFill>
              </a:rPr>
              <a:t>23</a:t>
            </a:r>
            <a:r>
              <a:rPr lang="en-US" sz="1800" b="1" dirty="0" smtClean="0">
                <a:solidFill>
                  <a:srgbClr val="042B7F"/>
                </a:solidFill>
                <a:latin typeface="Calibri"/>
                <a:cs typeface="Calibri"/>
              </a:rPr>
              <a:t>°at </a:t>
            </a:r>
            <a:r>
              <a:rPr lang="en-US" sz="1800" b="1" dirty="0">
                <a:solidFill>
                  <a:srgbClr val="042B7F"/>
                </a:solidFill>
                <a:latin typeface="Calibri"/>
                <a:cs typeface="Calibri"/>
              </a:rPr>
              <a:t>SU</a:t>
            </a:r>
          </a:p>
          <a:p>
            <a:pPr lvl="3">
              <a:defRPr/>
            </a:pPr>
            <a:r>
              <a:rPr lang="en-US" sz="1800" b="1" dirty="0">
                <a:solidFill>
                  <a:srgbClr val="042B7F"/>
                </a:solidFill>
                <a:cs typeface="Calibri"/>
              </a:rPr>
              <a:t>From </a:t>
            </a:r>
            <a:r>
              <a:rPr lang="en-US" sz="1800" b="1" dirty="0" smtClean="0">
                <a:solidFill>
                  <a:srgbClr val="042B7F"/>
                </a:solidFill>
                <a:cs typeface="Calibri"/>
              </a:rPr>
              <a:t>41°(</a:t>
            </a:r>
            <a:r>
              <a:rPr lang="en-US" sz="1800" b="1" dirty="0">
                <a:solidFill>
                  <a:srgbClr val="042B7F"/>
                </a:solidFill>
                <a:cs typeface="Calibri"/>
              </a:rPr>
              <a:t>fully withdrawn) at EOC</a:t>
            </a:r>
            <a:endParaRPr lang="en-US" sz="1800" b="1" dirty="0">
              <a:solidFill>
                <a:srgbClr val="042B7F"/>
              </a:solidFill>
            </a:endParaRPr>
          </a:p>
          <a:p>
            <a:pPr lvl="2">
              <a:defRPr/>
            </a:pPr>
            <a:endParaRPr lang="en-US" sz="1800" b="1" dirty="0">
              <a:solidFill>
                <a:srgbClr val="042B7F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12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0172" b="5748"/>
          <a:stretch/>
        </p:blipFill>
        <p:spPr>
          <a:xfrm>
            <a:off x="276225" y="3048000"/>
            <a:ext cx="4381500" cy="2895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0788" b="2950"/>
          <a:stretch/>
        </p:blipFill>
        <p:spPr>
          <a:xfrm>
            <a:off x="4657725" y="3047999"/>
            <a:ext cx="4399200" cy="29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1"/>
            <a:ext cx="785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Power increases </a:t>
            </a:r>
            <a:r>
              <a:rPr lang="en-US" sz="1800" b="1" dirty="0">
                <a:solidFill>
                  <a:srgbClr val="042B7F"/>
                </a:solidFill>
              </a:rPr>
              <a:t>more rapidly with LEU fuel</a:t>
            </a:r>
          </a:p>
          <a:p>
            <a:pPr lvl="2">
              <a:defRPr/>
            </a:pPr>
            <a:r>
              <a:rPr lang="en-US" sz="1800" b="1" dirty="0">
                <a:solidFill>
                  <a:srgbClr val="042B7F"/>
                </a:solidFill>
              </a:rPr>
              <a:t>Smaller </a:t>
            </a:r>
            <a:r>
              <a:rPr lang="en-US" sz="1800" b="1" dirty="0" smtClean="0">
                <a:solidFill>
                  <a:srgbClr val="042B7F"/>
                </a:solidFill>
              </a:rPr>
              <a:t>delayed neutron </a:t>
            </a:r>
            <a:r>
              <a:rPr lang="en-US" sz="1800" b="1" dirty="0">
                <a:solidFill>
                  <a:srgbClr val="042B7F"/>
                </a:solidFill>
              </a:rPr>
              <a:t>fraction and shorter neutron lifetime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Power increases faster at SU</a:t>
            </a:r>
            <a:endParaRPr lang="en-US" sz="1800" b="1" dirty="0">
              <a:solidFill>
                <a:srgbClr val="042B7F"/>
              </a:solidFill>
            </a:endParaRP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Shorter </a:t>
            </a:r>
            <a:r>
              <a:rPr lang="en-US" sz="1800" b="1" dirty="0">
                <a:solidFill>
                  <a:srgbClr val="042B7F"/>
                </a:solidFill>
              </a:rPr>
              <a:t>neutron </a:t>
            </a:r>
            <a:r>
              <a:rPr lang="en-US" sz="1800" b="1" dirty="0" smtClean="0">
                <a:solidFill>
                  <a:srgbClr val="042B7F"/>
                </a:solidFill>
              </a:rPr>
              <a:t>lifetime as a result of shim arm presence</a:t>
            </a:r>
            <a:endParaRPr lang="en-US" sz="1800" b="1" dirty="0">
              <a:solidFill>
                <a:srgbClr val="042B7F"/>
              </a:solidFill>
            </a:endParaRPr>
          </a:p>
          <a:p>
            <a:pPr lvl="2">
              <a:defRPr/>
            </a:pPr>
            <a:endParaRPr lang="en-US" b="1" dirty="0">
              <a:solidFill>
                <a:srgbClr val="042B7F"/>
              </a:solidFill>
              <a:cs typeface="+mn-cs"/>
            </a:endParaRPr>
          </a:p>
        </p:txBody>
      </p:sp>
      <p:sp>
        <p:nvSpPr>
          <p:cNvPr id="30723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13</a:t>
            </a:r>
            <a:endParaRPr lang="en-US" sz="1400" dirty="0">
              <a:solidFill>
                <a:srgbClr val="042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Cladding temperature</a:t>
            </a:r>
          </a:p>
          <a:p>
            <a:pPr lvl="1">
              <a:defRPr/>
            </a:pPr>
            <a:r>
              <a:rPr lang="en-US" sz="1800" b="1" dirty="0">
                <a:solidFill>
                  <a:srgbClr val="042B7F"/>
                </a:solidFill>
                <a:cs typeface="+mn-cs"/>
              </a:rPr>
              <a:t>PCT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399 </a:t>
            </a:r>
            <a:r>
              <a:rPr lang="en-US" sz="1800" b="1" dirty="0">
                <a:solidFill>
                  <a:srgbClr val="042B7F"/>
                </a:solidFill>
                <a:cs typeface="+mn-cs"/>
              </a:rPr>
              <a:t>K </a:t>
            </a:r>
            <a:r>
              <a:rPr lang="en-US" sz="1800" b="1" dirty="0">
                <a:solidFill>
                  <a:srgbClr val="042B7F"/>
                </a:solidFill>
              </a:rPr>
              <a:t>with HEU at </a:t>
            </a:r>
            <a:r>
              <a:rPr lang="en-US" sz="1800" b="1" dirty="0" smtClean="0">
                <a:solidFill>
                  <a:srgbClr val="042B7F"/>
                </a:solidFill>
              </a:rPr>
              <a:t>EOC</a:t>
            </a:r>
            <a:endParaRPr lang="en-US" sz="1800" b="1" dirty="0">
              <a:solidFill>
                <a:srgbClr val="042B7F"/>
              </a:solidFill>
              <a:latin typeface="Calibri"/>
              <a:cs typeface="Calibri"/>
            </a:endParaRP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Calibri"/>
              </a:rPr>
              <a:t>397 </a:t>
            </a:r>
            <a:r>
              <a:rPr lang="en-US" sz="1800" b="1" dirty="0">
                <a:solidFill>
                  <a:srgbClr val="042B7F"/>
                </a:solidFill>
                <a:cs typeface="Calibri"/>
              </a:rPr>
              <a:t>K </a:t>
            </a:r>
            <a:r>
              <a:rPr lang="en-US" sz="1800" b="1" dirty="0" smtClean="0">
                <a:solidFill>
                  <a:srgbClr val="042B7F"/>
                </a:solidFill>
                <a:cs typeface="Calibri"/>
              </a:rPr>
              <a:t>with HEU at SU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Calibri"/>
              </a:rPr>
              <a:t>402 K with LEU 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396 K with LEU at SU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Small temperature rise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100 K with LEU at </a:t>
            </a:r>
            <a:r>
              <a:rPr lang="en-US" sz="1800" b="1" dirty="0" smtClean="0">
                <a:solidFill>
                  <a:srgbClr val="042B7F"/>
                </a:solidFill>
                <a:latin typeface="Calibri"/>
                <a:cs typeface="Calibri"/>
              </a:rPr>
              <a:t>EOC</a:t>
            </a:r>
          </a:p>
        </p:txBody>
      </p:sp>
      <p:sp>
        <p:nvSpPr>
          <p:cNvPr id="31747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14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12254" r="1548" b="6048"/>
          <a:stretch/>
        </p:blipFill>
        <p:spPr>
          <a:xfrm>
            <a:off x="4286250" y="1676400"/>
            <a:ext cx="46577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4038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Critical Heat Flux Ratio (CHFR)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A post-processing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Minimum CHFR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2.15 with HEU 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2.19 with HEU at SU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2.04 with LEU 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2.21 with LEU at SU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Larger than </a:t>
            </a:r>
            <a:r>
              <a:rPr lang="en-US" sz="1800" b="1" dirty="0">
                <a:solidFill>
                  <a:srgbClr val="042B7F"/>
                </a:solidFill>
              </a:rPr>
              <a:t>1.78 and 1.86</a:t>
            </a: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 (probability greater than 99.9%)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BNL performed a statistical analysis with a large size of sampling to quantify uncertainties of key parameters of CHF.</a:t>
            </a:r>
          </a:p>
        </p:txBody>
      </p:sp>
      <p:sp>
        <p:nvSpPr>
          <p:cNvPr id="32771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15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11999" r="1745" b="4771"/>
          <a:stretch/>
        </p:blipFill>
        <p:spPr>
          <a:xfrm>
            <a:off x="4400550" y="1971674"/>
            <a:ext cx="4629150" cy="310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4038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Control rod withdrawal startup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Onset-of-Flow Instability Ratio (OFIR)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A post-processing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Minimum OFIR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3.63 with HEU 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3.49 with HEU at SU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3.54 with LEU at EOC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3.50 with LEU at SU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Much larger than 1.58 and 1.73 (probability greater than 99.9%)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BNL performed a statistical analysis with a large size of sampling to quantify uncertainties of key parameters of OFI.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16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295400"/>
            <a:ext cx="4827713" cy="37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03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42B7F"/>
                </a:solidFill>
                <a:cs typeface="+mn-cs"/>
              </a:rPr>
              <a:t>Maximum reactivity insertion accident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Reactor trip at 26 MW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Peak Power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Highest peak power of 34 </a:t>
            </a:r>
            <a:r>
              <a:rPr lang="en-US" sz="1800" b="1" dirty="0">
                <a:solidFill>
                  <a:srgbClr val="042B7F"/>
                </a:solidFill>
                <a:cs typeface="+mn-cs"/>
              </a:rPr>
              <a:t>MW </a:t>
            </a: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with LEU at EOC</a:t>
            </a:r>
            <a:endParaRPr lang="en-US" sz="1800" b="1" dirty="0">
              <a:solidFill>
                <a:srgbClr val="042B7F"/>
              </a:solidFill>
              <a:cs typeface="+mn-cs"/>
            </a:endParaRP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Cladding Temperature</a:t>
            </a:r>
            <a:endParaRPr lang="en-US" sz="1800" b="1" dirty="0">
              <a:solidFill>
                <a:srgbClr val="042B7F"/>
              </a:solidFill>
            </a:endParaRPr>
          </a:p>
          <a:p>
            <a:pPr lvl="2">
              <a:defRPr/>
            </a:pPr>
            <a:r>
              <a:rPr lang="en-US" sz="1800" b="1" dirty="0">
                <a:solidFill>
                  <a:srgbClr val="042B7F"/>
                </a:solidFill>
              </a:rPr>
              <a:t>Highest </a:t>
            </a:r>
            <a:r>
              <a:rPr lang="en-US" sz="1800" b="1" dirty="0" smtClean="0">
                <a:solidFill>
                  <a:srgbClr val="042B7F"/>
                </a:solidFill>
              </a:rPr>
              <a:t>PCT of 397 K (</a:t>
            </a:r>
            <a:r>
              <a:rPr lang="en-US" sz="1800" b="1" dirty="0" smtClean="0">
                <a:solidFill>
                  <a:srgbClr val="042B7F"/>
                </a:solidFill>
                <a:latin typeface="Symbol" pitchFamily="18" charset="2"/>
              </a:rPr>
              <a:t>D</a:t>
            </a:r>
            <a:r>
              <a:rPr lang="en-US" sz="1800" b="1" dirty="0" smtClean="0">
                <a:solidFill>
                  <a:srgbClr val="042B7F"/>
                </a:solidFill>
              </a:rPr>
              <a:t>T = 27 K) with </a:t>
            </a:r>
            <a:r>
              <a:rPr lang="en-US" sz="1800" b="1" dirty="0">
                <a:solidFill>
                  <a:srgbClr val="042B7F"/>
                </a:solidFill>
              </a:rPr>
              <a:t>LEU at </a:t>
            </a:r>
            <a:r>
              <a:rPr lang="en-US" sz="1800" b="1" dirty="0" smtClean="0">
                <a:solidFill>
                  <a:srgbClr val="042B7F"/>
                </a:solidFill>
              </a:rPr>
              <a:t>EOC</a:t>
            </a:r>
            <a:endParaRPr lang="en-US" sz="1800" b="1" dirty="0">
              <a:solidFill>
                <a:srgbClr val="042B7F"/>
              </a:solidFill>
            </a:endParaRPr>
          </a:p>
        </p:txBody>
      </p:sp>
      <p:sp>
        <p:nvSpPr>
          <p:cNvPr id="33795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17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3276" b="5133"/>
          <a:stretch/>
        </p:blipFill>
        <p:spPr>
          <a:xfrm>
            <a:off x="277575" y="3276599"/>
            <a:ext cx="4303950" cy="280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2141" b="5715"/>
          <a:stretch/>
        </p:blipFill>
        <p:spPr>
          <a:xfrm>
            <a:off x="4505325" y="3257548"/>
            <a:ext cx="4370625" cy="282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Thermal-Hydraulic Analysis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SzPct val="11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42B7F"/>
                </a:solidFill>
                <a:cs typeface="+mn-cs"/>
              </a:rPr>
              <a:t>Maximum reactivity insertion </a:t>
            </a:r>
            <a:r>
              <a:rPr lang="en-US" b="1" dirty="0" smtClean="0">
                <a:solidFill>
                  <a:srgbClr val="042B7F"/>
                </a:solidFill>
                <a:cs typeface="+mn-cs"/>
              </a:rPr>
              <a:t>accident (cont.)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Minimum CHFR</a:t>
            </a:r>
          </a:p>
          <a:p>
            <a:pPr lvl="2">
              <a:defRPr/>
            </a:pPr>
            <a:r>
              <a:rPr lang="en-US" sz="1800" b="1" dirty="0" smtClean="0">
                <a:solidFill>
                  <a:srgbClr val="042B7F"/>
                </a:solidFill>
              </a:rPr>
              <a:t>Smallest minimum CHFR of 2.25 with LEU at EOC</a:t>
            </a:r>
            <a:endParaRPr lang="en-US" sz="1800" b="1" dirty="0">
              <a:solidFill>
                <a:srgbClr val="042B7F"/>
              </a:solidFill>
            </a:endParaRPr>
          </a:p>
          <a:p>
            <a:pPr lvl="1">
              <a:defRPr/>
            </a:pPr>
            <a:r>
              <a:rPr lang="en-US" sz="1800" b="1" dirty="0" smtClean="0">
                <a:solidFill>
                  <a:srgbClr val="042B7F"/>
                </a:solidFill>
                <a:cs typeface="+mn-cs"/>
              </a:rPr>
              <a:t>Minimum OFIR</a:t>
            </a:r>
          </a:p>
          <a:p>
            <a:pPr lvl="2">
              <a:defRPr/>
            </a:pPr>
            <a:r>
              <a:rPr lang="en-US" sz="1800" b="1" dirty="0">
                <a:solidFill>
                  <a:srgbClr val="042B7F"/>
                </a:solidFill>
              </a:rPr>
              <a:t>Smallest minimum </a:t>
            </a:r>
            <a:r>
              <a:rPr lang="en-US" sz="1800" b="1" dirty="0" smtClean="0">
                <a:solidFill>
                  <a:srgbClr val="042B7F"/>
                </a:solidFill>
              </a:rPr>
              <a:t>OFIR of 3.25 </a:t>
            </a:r>
            <a:r>
              <a:rPr lang="en-US" sz="1800" b="1" dirty="0">
                <a:solidFill>
                  <a:srgbClr val="042B7F"/>
                </a:solidFill>
              </a:rPr>
              <a:t>with </a:t>
            </a:r>
            <a:r>
              <a:rPr lang="en-US" sz="1800" b="1" dirty="0" smtClean="0">
                <a:solidFill>
                  <a:srgbClr val="042B7F"/>
                </a:solidFill>
              </a:rPr>
              <a:t>HEU </a:t>
            </a:r>
            <a:r>
              <a:rPr lang="en-US" sz="1800" b="1" dirty="0">
                <a:solidFill>
                  <a:srgbClr val="042B7F"/>
                </a:solidFill>
              </a:rPr>
              <a:t>at </a:t>
            </a:r>
            <a:r>
              <a:rPr lang="en-US" sz="1800" b="1" dirty="0" smtClean="0">
                <a:solidFill>
                  <a:srgbClr val="042B7F"/>
                </a:solidFill>
              </a:rPr>
              <a:t>SU</a:t>
            </a:r>
            <a:endParaRPr lang="en-US" sz="1800" b="1" dirty="0">
              <a:solidFill>
                <a:srgbClr val="042B7F"/>
              </a:solidFill>
            </a:endParaRPr>
          </a:p>
        </p:txBody>
      </p:sp>
      <p:sp>
        <p:nvSpPr>
          <p:cNvPr id="35843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 dirty="0" smtClean="0">
                <a:solidFill>
                  <a:srgbClr val="042B7F"/>
                </a:solidFill>
              </a:rPr>
              <a:t>18</a:t>
            </a:r>
            <a:endParaRPr lang="en-US" sz="1400" dirty="0">
              <a:solidFill>
                <a:srgbClr val="042B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2170" b="5133"/>
          <a:stretch/>
        </p:blipFill>
        <p:spPr>
          <a:xfrm>
            <a:off x="239475" y="3038473"/>
            <a:ext cx="4361100" cy="284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3000" b="6240"/>
          <a:stretch/>
        </p:blipFill>
        <p:spPr>
          <a:xfrm>
            <a:off x="4513500" y="3038474"/>
            <a:ext cx="4361100" cy="278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Summary and Conclusions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A detailed RELAP5 model has been developed to analyze the NIST research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reactor (NBSR) with fuel conversion from HEU to LEU.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Insertion of excessive reactivity accidents have been analyzed.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Control </a:t>
            </a:r>
            <a:r>
              <a:rPr lang="en-US" altLang="ko-KR" sz="1800" b="1" dirty="0">
                <a:solidFill>
                  <a:srgbClr val="042B7F"/>
                </a:solidFill>
              </a:rPr>
              <a:t>rod withdrawal startup and maximum reactivity insertion 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accidents.</a:t>
            </a:r>
            <a:endParaRPr lang="en-US" altLang="ko-KR" sz="18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Two limiting points (SU and EOC) in a fuel cycle have been considered.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A post-processing has been performed to evaluate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CHFR and OFIR.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Reactor power, peak cladding temperature,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minimum CHFR, and minimum OFIR have </a:t>
            </a:r>
            <a:r>
              <a:rPr lang="en-US" altLang="ko-KR" sz="2000" b="1" dirty="0">
                <a:solidFill>
                  <a:srgbClr val="042B7F"/>
                </a:solidFill>
              </a:rPr>
              <a:t>been investigated.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All PCTs are lower than blister temperature.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All minimum CHFRs and OFIRs are very high.</a:t>
            </a:r>
            <a:endParaRPr lang="en-US" altLang="ko-KR" sz="1800" b="1" dirty="0">
              <a:solidFill>
                <a:srgbClr val="042B7F"/>
              </a:solidFill>
            </a:endParaRPr>
          </a:p>
        </p:txBody>
      </p:sp>
      <p:sp>
        <p:nvSpPr>
          <p:cNvPr id="36867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 dirty="0" smtClean="0">
                <a:solidFill>
                  <a:srgbClr val="042B7F"/>
                </a:solidFill>
              </a:rPr>
              <a:t>19</a:t>
            </a:r>
            <a:endParaRPr lang="en-US" altLang="ko-KR" sz="1400" dirty="0">
              <a:solidFill>
                <a:srgbClr val="042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3">
            <a:lum bright="60000" contrast="-60000"/>
          </a:blip>
          <a:srcRect l="30275" t="8723" r="6786" b="8420"/>
          <a:stretch>
            <a:fillRect/>
          </a:stretch>
        </p:blipFill>
        <p:spPr bwMode="auto">
          <a:xfrm>
            <a:off x="1447800" y="304800"/>
            <a:ext cx="584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000" b="1" dirty="0" smtClean="0">
                <a:solidFill>
                  <a:srgbClr val="042B7F"/>
                </a:solidFill>
              </a:rPr>
              <a:t>Background</a:t>
            </a:r>
          </a:p>
          <a:p>
            <a:r>
              <a:rPr lang="en-US" altLang="ko-KR" sz="2000" b="1" dirty="0" smtClean="0">
                <a:solidFill>
                  <a:srgbClr val="042B7F"/>
                </a:solidFill>
              </a:rPr>
              <a:t>NBSR</a:t>
            </a:r>
          </a:p>
          <a:p>
            <a:r>
              <a:rPr lang="en-US" altLang="ko-KR" sz="2000" b="1" dirty="0" smtClean="0">
                <a:solidFill>
                  <a:srgbClr val="042B7F"/>
                </a:solidFill>
              </a:rPr>
              <a:t>RELAP5 Model</a:t>
            </a:r>
          </a:p>
          <a:p>
            <a:r>
              <a:rPr lang="en-US" altLang="ko-KR" sz="2000" b="1" dirty="0" smtClean="0">
                <a:solidFill>
                  <a:srgbClr val="042B7F"/>
                </a:solidFill>
              </a:rPr>
              <a:t>Thermal-Hydraulic Analysis</a:t>
            </a:r>
          </a:p>
          <a:p>
            <a:r>
              <a:rPr lang="en-US" altLang="ko-KR" sz="2000" b="1" dirty="0" smtClean="0">
                <a:solidFill>
                  <a:srgbClr val="042B7F"/>
                </a:solidFill>
              </a:rPr>
              <a:t>Summary and Conclusions</a:t>
            </a:r>
          </a:p>
          <a:p>
            <a:pPr>
              <a:buFont typeface="Wingdings" pitchFamily="2" charset="2"/>
              <a:buNone/>
            </a:pPr>
            <a:endParaRPr lang="en-US" altLang="ko-KR" sz="2000" b="1" dirty="0" smtClean="0">
              <a:solidFill>
                <a:srgbClr val="042B7F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00" y="6235700"/>
            <a:ext cx="5410200" cy="457200"/>
          </a:xfrm>
          <a:noFill/>
        </p:spPr>
        <p:txBody>
          <a:bodyPr/>
          <a:lstStyle/>
          <a:p>
            <a:pPr algn="ctr"/>
            <a:r>
              <a:rPr lang="en-US" altLang="ko-KR" smtClean="0">
                <a:ea typeface="ＭＳ Ｐゴシック" pitchFamily="34" charset="-128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pPr algn="ctr"/>
            <a:r>
              <a:rPr lang="en-US" altLang="ko-KR" dirty="0" smtClean="0"/>
              <a:t>Summary and Conclusions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Conclusions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The </a:t>
            </a:r>
            <a:r>
              <a:rPr lang="en-US" altLang="ko-KR" sz="1800" b="1" dirty="0">
                <a:solidFill>
                  <a:srgbClr val="042B7F"/>
                </a:solidFill>
              </a:rPr>
              <a:t>integrity of the NBSR fuel elements is preserved in all 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cases with both LEU and HEU fuels.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NBSR still has a large safety margin with LEU core.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 dirty="0" smtClean="0">
                <a:solidFill>
                  <a:srgbClr val="042B7F"/>
                </a:solidFill>
              </a:rPr>
              <a:t>20</a:t>
            </a:r>
            <a:endParaRPr lang="en-US" altLang="ko-KR" sz="1400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altLang="ko-KR" sz="2000" b="1" dirty="0" smtClean="0">
                <a:solidFill>
                  <a:srgbClr val="042B7F"/>
                </a:solidFill>
              </a:rPr>
              <a:t>A plan is being developed for the conversion of the NIST (National Institute of Standards and Technology) research reactor (NBSR) from high-enriched uranium (HEU) fuel to low-enriched uranium (LEU) fuel.</a:t>
            </a:r>
          </a:p>
          <a:p>
            <a:pPr lvl="1"/>
            <a:r>
              <a:rPr lang="en-US" altLang="ko-KR" sz="1800" b="1" dirty="0" smtClean="0">
                <a:solidFill>
                  <a:srgbClr val="042B7F"/>
                </a:solidFill>
              </a:rPr>
              <a:t>Fuel conversion</a:t>
            </a:r>
          </a:p>
          <a:p>
            <a:pPr lvl="2"/>
            <a:r>
              <a:rPr lang="en-US" altLang="ko-KR" sz="1800" b="1" dirty="0" smtClean="0">
                <a:solidFill>
                  <a:srgbClr val="042B7F"/>
                </a:solidFill>
              </a:rPr>
              <a:t>HEU (93% </a:t>
            </a:r>
            <a:r>
              <a:rPr lang="en-US" altLang="ko-KR" sz="1800" b="1" baseline="30000" dirty="0" smtClean="0">
                <a:solidFill>
                  <a:srgbClr val="042B7F"/>
                </a:solidFill>
              </a:rPr>
              <a:t>235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U): U</a:t>
            </a:r>
            <a:r>
              <a:rPr lang="en-US" altLang="ko-KR" sz="1800" b="1" baseline="-25000" dirty="0" smtClean="0">
                <a:solidFill>
                  <a:srgbClr val="042B7F"/>
                </a:solidFill>
              </a:rPr>
              <a:t>3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O</a:t>
            </a:r>
            <a:r>
              <a:rPr lang="en-US" altLang="ko-KR" sz="1800" b="1" baseline="-25000" dirty="0" smtClean="0">
                <a:solidFill>
                  <a:srgbClr val="042B7F"/>
                </a:solidFill>
              </a:rPr>
              <a:t>8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 mixed with aluminum powder</a:t>
            </a:r>
          </a:p>
          <a:p>
            <a:pPr lvl="2"/>
            <a:r>
              <a:rPr lang="en-US" altLang="ko-KR" sz="1800" b="1" dirty="0" smtClean="0">
                <a:solidFill>
                  <a:srgbClr val="042B7F"/>
                </a:solidFill>
              </a:rPr>
              <a:t>LEU (19.75% </a:t>
            </a:r>
            <a:r>
              <a:rPr lang="en-US" altLang="ko-KR" sz="1800" b="1" baseline="30000" dirty="0" smtClean="0">
                <a:solidFill>
                  <a:srgbClr val="042B7F"/>
                </a:solidFill>
              </a:rPr>
              <a:t>235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U): A foil of U10Mo (uranium alloy with 10% molybdenum by weight)</a:t>
            </a:r>
          </a:p>
          <a:p>
            <a:r>
              <a:rPr lang="en-US" altLang="ko-KR" sz="2000" b="1" dirty="0">
                <a:solidFill>
                  <a:srgbClr val="042B7F"/>
                </a:solidFill>
              </a:rPr>
              <a:t>Need of safety analysis works for U.S. NRC conversion license of NBSR</a:t>
            </a:r>
          </a:p>
          <a:p>
            <a:r>
              <a:rPr lang="en-US" altLang="ko-KR" sz="2000" b="1" dirty="0">
                <a:solidFill>
                  <a:srgbClr val="042B7F"/>
                </a:solidFill>
              </a:rPr>
              <a:t>RELAP5 model has been developed to perform safety analysis for the NBSR.</a:t>
            </a:r>
          </a:p>
          <a:p>
            <a:pPr lvl="1"/>
            <a:r>
              <a:rPr lang="en-US" altLang="ko-KR" sz="1800" b="1" dirty="0">
                <a:solidFill>
                  <a:srgbClr val="042B7F"/>
                </a:solidFill>
              </a:rPr>
              <a:t>NBSR with LEU fuel and HEU fuel</a:t>
            </a:r>
          </a:p>
          <a:p>
            <a:pPr>
              <a:buFont typeface="Wingdings" pitchFamily="2" charset="2"/>
              <a:buNone/>
            </a:pPr>
            <a:endParaRPr lang="en-US" altLang="ko-KR" b="1" dirty="0" smtClean="0">
              <a:solidFill>
                <a:srgbClr val="042B7F"/>
              </a:solidFill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905000" y="6235700"/>
            <a:ext cx="5410200" cy="457200"/>
          </a:xfrm>
          <a:noFill/>
        </p:spPr>
        <p:txBody>
          <a:bodyPr/>
          <a:lstStyle/>
          <a:p>
            <a:pPr algn="ctr"/>
            <a:r>
              <a:rPr lang="en-US" altLang="ko-KR" smtClean="0">
                <a:ea typeface="ＭＳ Ｐゴシック" pitchFamily="34" charset="-12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Presenting the </a:t>
            </a:r>
            <a:r>
              <a:rPr lang="en-US" altLang="ko-KR" sz="2000" b="1" dirty="0">
                <a:solidFill>
                  <a:srgbClr val="042B7F"/>
                </a:solidFill>
              </a:rPr>
              <a:t>results of safety analysis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of reactivity insertion accidents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Control rod withdrawal startup accident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Maximum reactivity insertion accident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Post-processing </a:t>
            </a:r>
            <a:r>
              <a:rPr lang="en-US" altLang="ko-KR" sz="2000" b="1" dirty="0">
                <a:solidFill>
                  <a:srgbClr val="042B7F"/>
                </a:solidFill>
              </a:rPr>
              <a:t>of simulation results to evaluate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CHFR and OFIR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A </a:t>
            </a:r>
            <a:r>
              <a:rPr lang="en-US" altLang="ko-KR" sz="1800" b="1" dirty="0">
                <a:solidFill>
                  <a:srgbClr val="042B7F"/>
                </a:solidFill>
              </a:rPr>
              <a:t>FORTRAN program was developed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err="1">
                <a:solidFill>
                  <a:srgbClr val="042B7F"/>
                </a:solidFill>
              </a:rPr>
              <a:t>Sudo-Kaminaga</a:t>
            </a:r>
            <a:r>
              <a:rPr lang="en-US" altLang="ko-KR" sz="1800" b="1" dirty="0">
                <a:solidFill>
                  <a:srgbClr val="042B7F"/>
                </a:solidFill>
              </a:rPr>
              <a:t> 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correlations </a:t>
            </a:r>
            <a:r>
              <a:rPr lang="en-US" altLang="ko-KR" sz="1800" b="1" dirty="0">
                <a:solidFill>
                  <a:srgbClr val="042B7F"/>
                </a:solidFill>
              </a:rPr>
              <a:t>for 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CHFR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err="1" smtClean="0">
                <a:solidFill>
                  <a:srgbClr val="042B7F"/>
                </a:solidFill>
              </a:rPr>
              <a:t>Saha-Zuber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 Criteria for OFIR</a:t>
            </a:r>
            <a:endParaRPr lang="en-US" altLang="ko-KR" sz="1800" b="1" dirty="0">
              <a:solidFill>
                <a:srgbClr val="042B7F"/>
              </a:solidFill>
            </a:endParaRPr>
          </a:p>
        </p:txBody>
      </p:sp>
      <p:sp>
        <p:nvSpPr>
          <p:cNvPr id="22531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>
                <a:solidFill>
                  <a:srgbClr val="042B7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NBSR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NBSR: National Bureau of Standard Reactor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>
                <a:solidFill>
                  <a:srgbClr val="042B7F"/>
                </a:solidFill>
              </a:rPr>
              <a:t>NBS: Old name of NIST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>
                <a:solidFill>
                  <a:srgbClr val="042B7F"/>
                </a:solidFill>
              </a:rPr>
              <a:t>Providing world-class capabilities in cold-neutron research</a:t>
            </a: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altLang="ko-KR" sz="1800" b="1" dirty="0">
                <a:solidFill>
                  <a:srgbClr val="042B7F"/>
                </a:solidFill>
              </a:rPr>
              <a:t>Materials science, chemistry, biology, neutron standards and </a:t>
            </a:r>
            <a:r>
              <a:rPr lang="en-US" altLang="ko-KR" sz="1800" b="1" dirty="0" err="1">
                <a:solidFill>
                  <a:srgbClr val="042B7F"/>
                </a:solidFill>
              </a:rPr>
              <a:t>dosimetry</a:t>
            </a:r>
            <a:r>
              <a:rPr lang="en-US" altLang="ko-KR" sz="1800" b="1" dirty="0">
                <a:solidFill>
                  <a:srgbClr val="042B7F"/>
                </a:solidFill>
              </a:rPr>
              <a:t>, nuclear physics, etc.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>
                <a:solidFill>
                  <a:srgbClr val="042B7F"/>
                </a:solidFill>
              </a:rPr>
              <a:t>20 MW power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>
                <a:solidFill>
                  <a:srgbClr val="042B7F"/>
                </a:solidFill>
              </a:rPr>
              <a:t>Heavy water (D</a:t>
            </a:r>
            <a:r>
              <a:rPr lang="en-US" altLang="ko-KR" sz="1800" b="1" baseline="-25000" dirty="0">
                <a:solidFill>
                  <a:srgbClr val="042B7F"/>
                </a:solidFill>
              </a:rPr>
              <a:t>2</a:t>
            </a:r>
            <a:r>
              <a:rPr lang="en-US" altLang="ko-KR" sz="1800" b="1" dirty="0">
                <a:solidFill>
                  <a:srgbClr val="042B7F"/>
                </a:solidFill>
              </a:rPr>
              <a:t>O) moderated and cooled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>
                <a:solidFill>
                  <a:srgbClr val="042B7F"/>
                </a:solidFill>
              </a:rPr>
              <a:t>Inner and outer plena</a:t>
            </a: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altLang="ko-KR" sz="1800" b="1" dirty="0">
                <a:solidFill>
                  <a:srgbClr val="042B7F"/>
                </a:solidFill>
              </a:rPr>
              <a:t>A double plenum to provide optimized cooling to the core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MTR Plate-type </a:t>
            </a:r>
            <a:r>
              <a:rPr lang="en-US" altLang="ko-KR" sz="1800" b="1" dirty="0">
                <a:solidFill>
                  <a:srgbClr val="042B7F"/>
                </a:solidFill>
              </a:rPr>
              <a:t>enriched fuel elements</a:t>
            </a: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altLang="ko-KR" sz="1800" b="1" dirty="0">
                <a:solidFill>
                  <a:srgbClr val="042B7F"/>
                </a:solidFill>
              </a:rPr>
              <a:t>Two fuel sections with an unfueled gap in the middle to reduce the fast neutron background in the neutron </a:t>
            </a:r>
            <a:r>
              <a:rPr lang="en-US" altLang="ko-KR" sz="1800" b="1" dirty="0" smtClean="0">
                <a:solidFill>
                  <a:srgbClr val="042B7F"/>
                </a:solidFill>
              </a:rPr>
              <a:t>beam, resulting in the thermal neutron reaching a peak in the center of the gap</a:t>
            </a:r>
            <a:endParaRPr lang="en-US" altLang="ko-KR" sz="1800" b="1" dirty="0">
              <a:solidFill>
                <a:srgbClr val="042B7F"/>
              </a:solidFill>
            </a:endParaRP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altLang="ko-KR" sz="1800" b="1" dirty="0">
                <a:solidFill>
                  <a:srgbClr val="042B7F"/>
                </a:solidFill>
              </a:rPr>
              <a:t>17 plates in each section</a:t>
            </a:r>
          </a:p>
        </p:txBody>
      </p:sp>
      <p:sp>
        <p:nvSpPr>
          <p:cNvPr id="23555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>
                <a:solidFill>
                  <a:srgbClr val="042B7F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NBSR</a:t>
            </a:r>
            <a:r>
              <a:rPr lang="en-US" altLang="ko-KR" dirty="0" smtClean="0"/>
              <a:t> (cont.)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181600" y="17526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Cut-away view of NBSR core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Al reactor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vessel (3)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18 cm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gap (5) </a:t>
            </a:r>
            <a:r>
              <a:rPr lang="en-US" altLang="ko-KR" sz="2000" b="1" dirty="0">
                <a:solidFill>
                  <a:srgbClr val="042B7F"/>
                </a:solidFill>
              </a:rPr>
              <a:t>between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upper and lower fuel sections (18)</a:t>
            </a:r>
            <a:endParaRPr lang="en-US" altLang="ko-KR" sz="20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42B7F"/>
                </a:solidFill>
              </a:rPr>
              <a:t>Semaphore-type Cd shim </a:t>
            </a:r>
            <a:r>
              <a:rPr lang="en-US" altLang="ko-KR" sz="2000" b="1" dirty="0" smtClean="0">
                <a:solidFill>
                  <a:srgbClr val="042B7F"/>
                </a:solidFill>
              </a:rPr>
              <a:t>arms (2)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Cold neutron source (15)</a:t>
            </a:r>
            <a:endParaRPr lang="en-US" altLang="ko-KR" sz="2000" b="1" dirty="0">
              <a:solidFill>
                <a:srgbClr val="042B7F"/>
              </a:solidFill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/>
          <a:srcRect r="-1682" b="19513"/>
          <a:stretch>
            <a:fillRect/>
          </a:stretch>
        </p:blipFill>
        <p:spPr bwMode="auto">
          <a:xfrm>
            <a:off x="381000" y="12192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 dirty="0" smtClean="0">
                <a:solidFill>
                  <a:srgbClr val="042B7F"/>
                </a:solidFill>
              </a:rPr>
              <a:t>6</a:t>
            </a:r>
            <a:endParaRPr lang="en-US" altLang="ko-KR" sz="1400" dirty="0">
              <a:solidFill>
                <a:srgbClr val="042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Fuel Element Isomet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86" y="1752600"/>
            <a:ext cx="5235854" cy="31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1400">
                <a:solidFill>
                  <a:srgbClr val="042B7F"/>
                </a:solidFill>
              </a:rPr>
              <a:t>7</a:t>
            </a: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NBSR (cont.)</a:t>
            </a:r>
            <a:endParaRPr lang="en-US" altLang="ko-KR" dirty="0" smtClean="0"/>
          </a:p>
        </p:txBody>
      </p:sp>
      <p:sp>
        <p:nvSpPr>
          <p:cNvPr id="25604" name="Slide Number Placeholder 5"/>
          <p:cNvSpPr txBox="1">
            <a:spLocks/>
          </p:cNvSpPr>
          <p:nvPr/>
        </p:nvSpPr>
        <p:spPr bwMode="auto">
          <a:xfrm>
            <a:off x="674827" y="5105400"/>
            <a:ext cx="42019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ko-KR" sz="2000" b="1" dirty="0">
                <a:solidFill>
                  <a:srgbClr val="042B7F"/>
                </a:solidFill>
              </a:rPr>
              <a:t>NBSR Fuel Elements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3740" y="17526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Two fuel sections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17 fuel plates in each section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0.51 mm thickness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6 cm width</a:t>
            </a:r>
            <a:endParaRPr lang="en-US" altLang="ko-KR" sz="1800" b="1" dirty="0">
              <a:solidFill>
                <a:srgbClr val="042B7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altLang="ko-KR" sz="1800" b="1" dirty="0" smtClean="0">
                <a:solidFill>
                  <a:srgbClr val="042B7F"/>
                </a:solidFill>
              </a:rPr>
              <a:t>28 cm fuel plate length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42B7F"/>
                </a:solidFill>
              </a:rPr>
              <a:t>18 </a:t>
            </a:r>
            <a:r>
              <a:rPr lang="en-US" altLang="ko-KR" sz="2000" b="1" dirty="0">
                <a:solidFill>
                  <a:srgbClr val="042B7F"/>
                </a:solidFill>
              </a:rPr>
              <a:t>cm gap between two fuel sections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None/>
            </a:pPr>
            <a:endParaRPr lang="en-US" altLang="ko-KR" sz="2000" b="1" dirty="0">
              <a:solidFill>
                <a:srgbClr val="042B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RELAP5 NBSR Model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42B7F"/>
                </a:solidFill>
              </a:rPr>
              <a:t>Detailed NBSR vessel and core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42B7F"/>
                </a:solidFill>
              </a:rPr>
              <a:t>Primary </a:t>
            </a:r>
            <a:r>
              <a:rPr lang="en-US" sz="2000" b="1" dirty="0">
                <a:solidFill>
                  <a:srgbClr val="042B7F"/>
                </a:solidFill>
              </a:rPr>
              <a:t>piping from vessel outlet to inlet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42B7F"/>
                </a:solidFill>
              </a:rPr>
              <a:t>Primary and shutdown </a:t>
            </a:r>
            <a:r>
              <a:rPr lang="en-US" sz="2000" b="1" dirty="0" smtClean="0">
                <a:solidFill>
                  <a:srgbClr val="042B7F"/>
                </a:solidFill>
              </a:rPr>
              <a:t>pumps</a:t>
            </a:r>
            <a:endParaRPr lang="en-US" sz="20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42B7F"/>
                </a:solidFill>
              </a:rPr>
              <a:t>Heat </a:t>
            </a:r>
            <a:r>
              <a:rPr lang="en-US" sz="2000" b="1" dirty="0" smtClean="0">
                <a:solidFill>
                  <a:srgbClr val="042B7F"/>
                </a:solidFill>
              </a:rPr>
              <a:t>exchangers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42B7F"/>
                </a:solidFill>
              </a:rPr>
              <a:t>Rectangular heat structure to represent the NBSR fuel plates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</a:pPr>
            <a:r>
              <a:rPr lang="en-US" sz="1800" b="1" dirty="0" smtClean="0">
                <a:solidFill>
                  <a:srgbClr val="042B7F"/>
                </a:solidFill>
              </a:rPr>
              <a:t>30 fuel elements</a:t>
            </a:r>
            <a:endParaRPr lang="en-US" sz="1800" b="1" dirty="0">
              <a:solidFill>
                <a:srgbClr val="042B7F"/>
              </a:solidFill>
            </a:endParaRP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sz="1800" b="1" dirty="0">
                <a:solidFill>
                  <a:srgbClr val="042B7F"/>
                </a:solidFill>
              </a:rPr>
              <a:t>6</a:t>
            </a:r>
            <a:r>
              <a:rPr lang="en-US" sz="1800" b="1" dirty="0" smtClean="0">
                <a:solidFill>
                  <a:srgbClr val="042B7F"/>
                </a:solidFill>
              </a:rPr>
              <a:t> </a:t>
            </a:r>
            <a:r>
              <a:rPr lang="en-US" sz="1800" b="1" dirty="0">
                <a:solidFill>
                  <a:srgbClr val="042B7F"/>
                </a:solidFill>
              </a:rPr>
              <a:t>in inner plenum</a:t>
            </a:r>
          </a:p>
          <a:p>
            <a:pPr marL="1085850" lvl="2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FontTx/>
              <a:buChar char="-"/>
            </a:pPr>
            <a:r>
              <a:rPr lang="en-US" sz="1800" b="1" dirty="0">
                <a:solidFill>
                  <a:srgbClr val="042B7F"/>
                </a:solidFill>
              </a:rPr>
              <a:t>24 in outer plenum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42B7F"/>
                </a:solidFill>
              </a:rPr>
              <a:t>Point kinetics</a:t>
            </a:r>
            <a:r>
              <a:rPr lang="en-US" sz="2000" b="1" dirty="0">
                <a:solidFill>
                  <a:srgbClr val="042B7F"/>
                </a:solidFill>
              </a:rPr>
              <a:t> </a:t>
            </a:r>
            <a:r>
              <a:rPr lang="en-US" sz="2000" b="1" dirty="0" smtClean="0">
                <a:solidFill>
                  <a:srgbClr val="042B7F"/>
                </a:solidFill>
              </a:rPr>
              <a:t>with 14 precursors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42B7F"/>
                </a:solidFill>
              </a:rPr>
              <a:t>6 for fission product delayed neutrons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42B7F"/>
                </a:solidFill>
              </a:rPr>
              <a:t>8 for </a:t>
            </a:r>
            <a:r>
              <a:rPr lang="en-US" sz="1800" b="1" dirty="0" err="1" smtClean="0">
                <a:solidFill>
                  <a:srgbClr val="042B7F"/>
                </a:solidFill>
              </a:rPr>
              <a:t>photoneutrons</a:t>
            </a:r>
            <a:endParaRPr lang="en-US" sz="1800" b="1" dirty="0">
              <a:solidFill>
                <a:srgbClr val="042B7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42B7F"/>
                </a:solidFill>
              </a:rPr>
              <a:t>No reactivity feedback is assumed (conservatively).</a:t>
            </a:r>
            <a:endParaRPr lang="en-US" sz="2000" b="1" dirty="0">
              <a:solidFill>
                <a:srgbClr val="042B7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42B7F"/>
                </a:solidFill>
              </a:rPr>
              <a:t>Only shim arm reactivity is considered.</a:t>
            </a:r>
            <a:endParaRPr lang="en-US" sz="1800" b="1" dirty="0">
              <a:solidFill>
                <a:srgbClr val="042B7F"/>
              </a:solidFill>
            </a:endParaRPr>
          </a:p>
        </p:txBody>
      </p:sp>
      <p:sp>
        <p:nvSpPr>
          <p:cNvPr id="26627" name="Slide Number Placeholder 5"/>
          <p:cNvSpPr txBox="1">
            <a:spLocks/>
          </p:cNvSpPr>
          <p:nvPr/>
        </p:nvSpPr>
        <p:spPr bwMode="auto">
          <a:xfrm>
            <a:off x="1905000" y="62357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400">
                <a:solidFill>
                  <a:srgbClr val="042B7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RELAP5 NBSR Model (cont.)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81200" y="6235700"/>
            <a:ext cx="5334000" cy="457200"/>
          </a:xfrm>
          <a:noFill/>
        </p:spPr>
        <p:txBody>
          <a:bodyPr/>
          <a:lstStyle/>
          <a:p>
            <a:pPr algn="ctr"/>
            <a:r>
              <a:rPr lang="en-US" smtClean="0">
                <a:ea typeface="ＭＳ Ｐゴシック" pitchFamily="34" charset="-128"/>
              </a:rPr>
              <a:t>9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1095375"/>
            <a:ext cx="6431756" cy="51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20618</TotalTime>
  <Words>1164</Words>
  <Application>Microsoft Office PowerPoint</Application>
  <PresentationFormat>On-screen Show (4:3)</PresentationFormat>
  <Paragraphs>187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Analysis of Reactivity Insertion Accidents for the NIST Research Reactor Before and After Fuel Conversion</vt:lpstr>
      <vt:lpstr>Outlines</vt:lpstr>
      <vt:lpstr>Background</vt:lpstr>
      <vt:lpstr>Background (cont.)</vt:lpstr>
      <vt:lpstr>NBSR</vt:lpstr>
      <vt:lpstr>NBSR (cont.)</vt:lpstr>
      <vt:lpstr>NBSR (cont.)</vt:lpstr>
      <vt:lpstr>RELAP5 NBSR Model</vt:lpstr>
      <vt:lpstr>RELAP5 NBSR Model (cont.)</vt:lpstr>
      <vt:lpstr>Thermal-Hydraulic Analysis</vt:lpstr>
      <vt:lpstr>Thermal-Hydraulic Analysis (cont.)</vt:lpstr>
      <vt:lpstr>Thermal-Hydraulic Analysis (cont.)</vt:lpstr>
      <vt:lpstr>Thermal-Hydraulic Analysis (cont.)</vt:lpstr>
      <vt:lpstr>Thermal-Hydraulic Analysis (cont.)</vt:lpstr>
      <vt:lpstr>Thermal-Hydraulic Analysis (cont.)</vt:lpstr>
      <vt:lpstr>Thermal-Hydraulic Analysis (cont.)</vt:lpstr>
      <vt:lpstr>Thermal-Hydraulic Analysis (cont.)</vt:lpstr>
      <vt:lpstr>Thermal-Hydraulic Analysis (cont.)</vt:lpstr>
      <vt:lpstr>Summary and Conclusions</vt:lpstr>
      <vt:lpstr>Summary and Conclusions (cont.)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Joo-Seok</cp:lastModifiedBy>
  <cp:revision>573</cp:revision>
  <cp:lastPrinted>2007-07-02T19:06:14Z</cp:lastPrinted>
  <dcterms:created xsi:type="dcterms:W3CDTF">2007-06-28T20:22:43Z</dcterms:created>
  <dcterms:modified xsi:type="dcterms:W3CDTF">2013-09-23T23:06:02Z</dcterms:modified>
</cp:coreProperties>
</file>