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0" r:id="rId3"/>
    <p:sldId id="327" r:id="rId4"/>
    <p:sldId id="328" r:id="rId5"/>
    <p:sldId id="329" r:id="rId6"/>
    <p:sldId id="330" r:id="rId7"/>
    <p:sldId id="295" r:id="rId8"/>
    <p:sldId id="331" r:id="rId9"/>
    <p:sldId id="299" r:id="rId10"/>
    <p:sldId id="301" r:id="rId11"/>
    <p:sldId id="302" r:id="rId12"/>
    <p:sldId id="303" r:id="rId13"/>
    <p:sldId id="304" r:id="rId14"/>
    <p:sldId id="305" r:id="rId15"/>
    <p:sldId id="306" r:id="rId16"/>
    <p:sldId id="307" r:id="rId17"/>
    <p:sldId id="308" r:id="rId18"/>
    <p:sldId id="318" r:id="rId19"/>
    <p:sldId id="319" r:id="rId20"/>
    <p:sldId id="309" r:id="rId21"/>
    <p:sldId id="320" r:id="rId22"/>
    <p:sldId id="321" r:id="rId23"/>
    <p:sldId id="322" r:id="rId24"/>
    <p:sldId id="323" r:id="rId25"/>
    <p:sldId id="324" r:id="rId26"/>
    <p:sldId id="325" r:id="rId27"/>
    <p:sldId id="326" r:id="rId28"/>
    <p:sldId id="312" r:id="rId29"/>
    <p:sldId id="313" r:id="rId30"/>
    <p:sldId id="314" r:id="rId31"/>
    <p:sldId id="315" r:id="rId32"/>
    <p:sldId id="291" r:id="rId33"/>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0BA515A-2132-4482-9C73-350EF5D4C98C}">
          <p14:sldIdLst>
            <p14:sldId id="256"/>
            <p14:sldId id="300"/>
            <p14:sldId id="327"/>
            <p14:sldId id="328"/>
            <p14:sldId id="329"/>
            <p14:sldId id="330"/>
            <p14:sldId id="295"/>
            <p14:sldId id="331"/>
            <p14:sldId id="299"/>
            <p14:sldId id="301"/>
            <p14:sldId id="302"/>
            <p14:sldId id="303"/>
            <p14:sldId id="304"/>
            <p14:sldId id="305"/>
            <p14:sldId id="306"/>
            <p14:sldId id="307"/>
            <p14:sldId id="308"/>
            <p14:sldId id="318"/>
            <p14:sldId id="319"/>
            <p14:sldId id="309"/>
            <p14:sldId id="320"/>
            <p14:sldId id="321"/>
            <p14:sldId id="322"/>
            <p14:sldId id="323"/>
            <p14:sldId id="324"/>
            <p14:sldId id="325"/>
            <p14:sldId id="326"/>
            <p14:sldId id="312"/>
            <p14:sldId id="313"/>
            <p14:sldId id="314"/>
          </p14:sldIdLst>
        </p14:section>
        <p14:section name="Untitled Section" id="{4E1C394A-2462-4D03-AAEC-6EE5683B0DE8}">
          <p14:sldIdLst>
            <p14:sldId id="315"/>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67104" autoAdjust="0"/>
  </p:normalViewPr>
  <p:slideViewPr>
    <p:cSldViewPr>
      <p:cViewPr varScale="1">
        <p:scale>
          <a:sx n="127" d="100"/>
          <a:sy n="127" d="100"/>
        </p:scale>
        <p:origin x="1086"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HOY\OneDrive%20-%20IAEA\My%20Documents\RRDB\Graphs%20for%20RR%20statu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Sheet1!$C$1</c:f>
              <c:strCache>
                <c:ptCount val="1"/>
                <c:pt idx="0">
                  <c:v>Number of Operational Research Reactors</c:v>
                </c:pt>
              </c:strCache>
            </c:strRef>
          </c:tx>
          <c:spPr>
            <a:solidFill>
              <a:srgbClr val="0066FF"/>
            </a:solidFill>
            <a:ln w="25400">
              <a:noFill/>
            </a:ln>
            <a:effectLst/>
          </c:spPr>
          <c:invertIfNegative val="0"/>
          <c:dLbls>
            <c:dLbl>
              <c:idx val="13"/>
              <c:tx>
                <c:rich>
                  <a:bodyPr/>
                  <a:lstStyle/>
                  <a:p>
                    <a:r>
                      <a:rPr lang="en-US"/>
                      <a:t>239</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29-4ABC-B709-84A08C21A939}"/>
                </c:ext>
              </c:extLst>
            </c:dLbl>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Sheet1!$B$2:$B$15</c:f>
              <c:numCache>
                <c:formatCode>General</c:formatCode>
                <c:ptCount val="14"/>
                <c:pt idx="0">
                  <c:v>1955</c:v>
                </c:pt>
                <c:pt idx="1">
                  <c:v>1960</c:v>
                </c:pt>
                <c:pt idx="2">
                  <c:v>1965</c:v>
                </c:pt>
                <c:pt idx="3">
                  <c:v>1970</c:v>
                </c:pt>
                <c:pt idx="4">
                  <c:v>1975</c:v>
                </c:pt>
                <c:pt idx="5">
                  <c:v>1980</c:v>
                </c:pt>
                <c:pt idx="6">
                  <c:v>1985</c:v>
                </c:pt>
                <c:pt idx="7">
                  <c:v>1990</c:v>
                </c:pt>
                <c:pt idx="8">
                  <c:v>1995</c:v>
                </c:pt>
                <c:pt idx="9">
                  <c:v>2000</c:v>
                </c:pt>
                <c:pt idx="10">
                  <c:v>2005</c:v>
                </c:pt>
                <c:pt idx="11">
                  <c:v>2010</c:v>
                </c:pt>
                <c:pt idx="12">
                  <c:v>2015</c:v>
                </c:pt>
                <c:pt idx="13">
                  <c:v>2018</c:v>
                </c:pt>
              </c:numCache>
            </c:numRef>
          </c:cat>
          <c:val>
            <c:numRef>
              <c:f>Sheet1!$C$2:$C$15</c:f>
              <c:numCache>
                <c:formatCode>General</c:formatCode>
                <c:ptCount val="14"/>
                <c:pt idx="0">
                  <c:v>24</c:v>
                </c:pt>
                <c:pt idx="1">
                  <c:v>124</c:v>
                </c:pt>
                <c:pt idx="2">
                  <c:v>246</c:v>
                </c:pt>
                <c:pt idx="3">
                  <c:v>288</c:v>
                </c:pt>
                <c:pt idx="4">
                  <c:v>311</c:v>
                </c:pt>
                <c:pt idx="5">
                  <c:v>310</c:v>
                </c:pt>
                <c:pt idx="6">
                  <c:v>306</c:v>
                </c:pt>
                <c:pt idx="7">
                  <c:v>289</c:v>
                </c:pt>
                <c:pt idx="8">
                  <c:v>269</c:v>
                </c:pt>
                <c:pt idx="9">
                  <c:v>259</c:v>
                </c:pt>
                <c:pt idx="10">
                  <c:v>254</c:v>
                </c:pt>
                <c:pt idx="11">
                  <c:v>245</c:v>
                </c:pt>
                <c:pt idx="12">
                  <c:v>247</c:v>
                </c:pt>
                <c:pt idx="13">
                  <c:v>240</c:v>
                </c:pt>
              </c:numCache>
            </c:numRef>
          </c:val>
          <c:extLst>
            <c:ext xmlns:c16="http://schemas.microsoft.com/office/drawing/2014/chart" uri="{C3380CC4-5D6E-409C-BE32-E72D297353CC}">
              <c16:uniqueId val="{00000000-E4D6-4441-BD68-390C00E5990E}"/>
            </c:ext>
          </c:extLst>
        </c:ser>
        <c:dLbls>
          <c:dLblPos val="outEnd"/>
          <c:showLegendKey val="0"/>
          <c:showVal val="1"/>
          <c:showCatName val="0"/>
          <c:showSerName val="0"/>
          <c:showPercent val="0"/>
          <c:showBubbleSize val="0"/>
        </c:dLbls>
        <c:gapWidth val="219"/>
        <c:axId val="271443576"/>
        <c:axId val="271440296"/>
      </c:barChart>
      <c:catAx>
        <c:axId val="2714435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800"/>
                  <a:t>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71440296"/>
        <c:crosses val="autoZero"/>
        <c:auto val="0"/>
        <c:lblAlgn val="ctr"/>
        <c:lblOffset val="100"/>
        <c:noMultiLvlLbl val="0"/>
      </c:catAx>
      <c:valAx>
        <c:axId val="271440296"/>
        <c:scaling>
          <c:orientation val="minMax"/>
        </c:scaling>
        <c:delete val="0"/>
        <c:axPos val="l"/>
        <c:majorGridlines>
          <c:spPr>
            <a:ln w="9525" cap="flat" cmpd="sng" algn="ctr">
              <a:solidFill>
                <a:schemeClr val="bg1">
                  <a:lumMod val="6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b="0" i="0" baseline="0">
                    <a:effectLst/>
                  </a:rPr>
                  <a:t>Number of Operational Research Reactors</a:t>
                </a:r>
                <a:endParaRPr lang="en-GB" sz="1600">
                  <a:effectLst/>
                </a:endParaRP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71443576"/>
        <c:crosses val="autoZero"/>
        <c:crossBetween val="between"/>
      </c:valAx>
      <c:spPr>
        <a:solidFill>
          <a:schemeClr val="bg1"/>
        </a:solidFill>
        <a:ln>
          <a:noFill/>
        </a:ln>
        <a:effectLst/>
      </c:spPr>
    </c:plotArea>
    <c:plotVisOnly val="1"/>
    <c:dispBlanksAs val="gap"/>
    <c:showDLblsOverMax val="0"/>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1"/>
          <c:tx>
            <c:strRef>
              <c:f>'age distribution every 5 yr'!$B$17</c:f>
              <c:strCache>
                <c:ptCount val="1"/>
                <c:pt idx="0">
                  <c:v>Number of RRs</c:v>
                </c:pt>
              </c:strCache>
            </c:strRef>
          </c:tx>
          <c:spPr>
            <a:solidFill>
              <a:schemeClr val="accent5">
                <a:lumMod val="75000"/>
              </a:schemeClr>
            </a:solidFill>
            <a:ln>
              <a:noFill/>
            </a:ln>
            <a:effectLst/>
          </c:spPr>
          <c:invertIfNegative val="0"/>
          <c:dLbls>
            <c:dLbl>
              <c:idx val="1"/>
              <c:tx>
                <c:rich>
                  <a:bodyPr/>
                  <a:lstStyle/>
                  <a:p>
                    <a:r>
                      <a:rPr lang="en-US"/>
                      <a:t>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FC-4830-B6F1-CFBD1CD47EA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'age distribution every 5 yr'!$B$18:$B$85</c:f>
              <c:numCache>
                <c:formatCode>General</c:formatCode>
                <c:ptCount val="68"/>
                <c:pt idx="1">
                  <c:v>1</c:v>
                </c:pt>
                <c:pt idx="4">
                  <c:v>2</c:v>
                </c:pt>
                <c:pt idx="5">
                  <c:v>1</c:v>
                </c:pt>
                <c:pt idx="7">
                  <c:v>2</c:v>
                </c:pt>
                <c:pt idx="8">
                  <c:v>2</c:v>
                </c:pt>
                <c:pt idx="9">
                  <c:v>2</c:v>
                </c:pt>
                <c:pt idx="10">
                  <c:v>1</c:v>
                </c:pt>
                <c:pt idx="11">
                  <c:v>1</c:v>
                </c:pt>
                <c:pt idx="12">
                  <c:v>2</c:v>
                </c:pt>
                <c:pt idx="13">
                  <c:v>3</c:v>
                </c:pt>
                <c:pt idx="15">
                  <c:v>1</c:v>
                </c:pt>
                <c:pt idx="16">
                  <c:v>1</c:v>
                </c:pt>
                <c:pt idx="17">
                  <c:v>4</c:v>
                </c:pt>
                <c:pt idx="19">
                  <c:v>1</c:v>
                </c:pt>
                <c:pt idx="20">
                  <c:v>2</c:v>
                </c:pt>
                <c:pt idx="21">
                  <c:v>2</c:v>
                </c:pt>
                <c:pt idx="22">
                  <c:v>4</c:v>
                </c:pt>
                <c:pt idx="23">
                  <c:v>3</c:v>
                </c:pt>
                <c:pt idx="24">
                  <c:v>1</c:v>
                </c:pt>
                <c:pt idx="25">
                  <c:v>3</c:v>
                </c:pt>
                <c:pt idx="26">
                  <c:v>1</c:v>
                </c:pt>
                <c:pt idx="27">
                  <c:v>5</c:v>
                </c:pt>
                <c:pt idx="28">
                  <c:v>4</c:v>
                </c:pt>
                <c:pt idx="29">
                  <c:v>5</c:v>
                </c:pt>
                <c:pt idx="30">
                  <c:v>2</c:v>
                </c:pt>
                <c:pt idx="31">
                  <c:v>3</c:v>
                </c:pt>
                <c:pt idx="32">
                  <c:v>4</c:v>
                </c:pt>
                <c:pt idx="33">
                  <c:v>3</c:v>
                </c:pt>
                <c:pt idx="34">
                  <c:v>5</c:v>
                </c:pt>
                <c:pt idx="35">
                  <c:v>5</c:v>
                </c:pt>
                <c:pt idx="36">
                  <c:v>6</c:v>
                </c:pt>
                <c:pt idx="37">
                  <c:v>6</c:v>
                </c:pt>
                <c:pt idx="38">
                  <c:v>8</c:v>
                </c:pt>
                <c:pt idx="39">
                  <c:v>3</c:v>
                </c:pt>
                <c:pt idx="40">
                  <c:v>4</c:v>
                </c:pt>
                <c:pt idx="41">
                  <c:v>3</c:v>
                </c:pt>
                <c:pt idx="42">
                  <c:v>6</c:v>
                </c:pt>
                <c:pt idx="43">
                  <c:v>6</c:v>
                </c:pt>
                <c:pt idx="44">
                  <c:v>3</c:v>
                </c:pt>
                <c:pt idx="45">
                  <c:v>4</c:v>
                </c:pt>
                <c:pt idx="46">
                  <c:v>5</c:v>
                </c:pt>
                <c:pt idx="47">
                  <c:v>1</c:v>
                </c:pt>
                <c:pt idx="48">
                  <c:v>4</c:v>
                </c:pt>
                <c:pt idx="49">
                  <c:v>3</c:v>
                </c:pt>
                <c:pt idx="50">
                  <c:v>14</c:v>
                </c:pt>
                <c:pt idx="51">
                  <c:v>9</c:v>
                </c:pt>
                <c:pt idx="52">
                  <c:v>9</c:v>
                </c:pt>
                <c:pt idx="53">
                  <c:v>16</c:v>
                </c:pt>
                <c:pt idx="54">
                  <c:v>8</c:v>
                </c:pt>
                <c:pt idx="55">
                  <c:v>6</c:v>
                </c:pt>
                <c:pt idx="56">
                  <c:v>11</c:v>
                </c:pt>
                <c:pt idx="57">
                  <c:v>8</c:v>
                </c:pt>
                <c:pt idx="58">
                  <c:v>5</c:v>
                </c:pt>
                <c:pt idx="59">
                  <c:v>3</c:v>
                </c:pt>
                <c:pt idx="60">
                  <c:v>5</c:v>
                </c:pt>
                <c:pt idx="61">
                  <c:v>3</c:v>
                </c:pt>
                <c:pt idx="62">
                  <c:v>2</c:v>
                </c:pt>
                <c:pt idx="64">
                  <c:v>1</c:v>
                </c:pt>
                <c:pt idx="65">
                  <c:v>1</c:v>
                </c:pt>
                <c:pt idx="67">
                  <c:v>1</c:v>
                </c:pt>
              </c:numCache>
            </c:numRef>
          </c:val>
          <c:extLst>
            <c:ext xmlns:c16="http://schemas.microsoft.com/office/drawing/2014/chart" uri="{C3380CC4-5D6E-409C-BE32-E72D297353CC}">
              <c16:uniqueId val="{00000000-52C6-4931-94F6-EC9DDE41777A}"/>
            </c:ext>
          </c:extLst>
        </c:ser>
        <c:dLbls>
          <c:dLblPos val="outEnd"/>
          <c:showLegendKey val="0"/>
          <c:showVal val="1"/>
          <c:showCatName val="0"/>
          <c:showSerName val="0"/>
          <c:showPercent val="0"/>
          <c:showBubbleSize val="0"/>
        </c:dLbls>
        <c:gapWidth val="219"/>
        <c:overlap val="-27"/>
        <c:axId val="521133616"/>
        <c:axId val="521135584"/>
        <c:extLst>
          <c:ext xmlns:c15="http://schemas.microsoft.com/office/drawing/2012/chart" uri="{02D57815-91ED-43cb-92C2-25804820EDAC}">
            <c15:filteredBarSeries>
              <c15:ser>
                <c:idx val="0"/>
                <c:order val="0"/>
                <c:tx>
                  <c:strRef>
                    <c:extLst>
                      <c:ext uri="{02D57815-91ED-43cb-92C2-25804820EDAC}">
                        <c15:formulaRef>
                          <c15:sqref>'age distribution every 5 yr'!$A$17</c15:sqref>
                        </c15:formulaRef>
                      </c:ext>
                    </c:extLst>
                    <c:strCache>
                      <c:ptCount val="1"/>
                      <c:pt idx="0">
                        <c:v>Age (Year)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val>
                  <c:numRef>
                    <c:extLst>
                      <c:ext uri="{02D57815-91ED-43cb-92C2-25804820EDAC}">
                        <c15:formulaRef>
                          <c15:sqref>'age distribution every 5 yr'!$A$18:$A$85</c15:sqref>
                        </c15:formulaRef>
                      </c:ext>
                    </c:extLst>
                    <c:numCache>
                      <c:formatCode>@</c:formatCode>
                      <c:ptCount val="68"/>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numCache>
                  </c:numRef>
                </c:val>
                <c:extLst>
                  <c:ext xmlns:c16="http://schemas.microsoft.com/office/drawing/2014/chart" uri="{C3380CC4-5D6E-409C-BE32-E72D297353CC}">
                    <c16:uniqueId val="{00000001-52C6-4931-94F6-EC9DDE41777A}"/>
                  </c:ext>
                </c:extLst>
              </c15:ser>
            </c15:filteredBarSeries>
          </c:ext>
        </c:extLst>
      </c:barChart>
      <c:catAx>
        <c:axId val="521133616"/>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GB" sz="1200"/>
                  <a:t>Age</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135584"/>
        <c:crosses val="autoZero"/>
        <c:auto val="1"/>
        <c:lblAlgn val="ctr"/>
        <c:lblOffset val="100"/>
        <c:tickLblSkip val="2"/>
        <c:noMultiLvlLbl val="0"/>
      </c:catAx>
      <c:valAx>
        <c:axId val="521135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a:t>Number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133616"/>
        <c:crosses val="autoZero"/>
        <c:crossBetween val="midCat"/>
      </c:valAx>
      <c:spPr>
        <a:solidFill>
          <a:schemeClr val="bg1"/>
        </a:solidFill>
        <a:ln>
          <a:noFill/>
        </a:ln>
        <a:effectLst/>
      </c:spPr>
    </c:plotArea>
    <c:plotVisOnly val="1"/>
    <c:dispBlanksAs val="gap"/>
    <c:showDLblsOverMax val="0"/>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'age distribution every 5 yr'!$B$1</c:f>
              <c:strCache>
                <c:ptCount val="1"/>
                <c:pt idx="0">
                  <c:v>Number of RRs</c:v>
                </c:pt>
              </c:strCache>
            </c:strRef>
          </c:tx>
          <c:spPr>
            <a:solidFill>
              <a:schemeClr val="accent1"/>
            </a:solidFill>
            <a:ln>
              <a:noFill/>
            </a:ln>
            <a:effectLst/>
          </c:spPr>
          <c:invertIfNegative val="0"/>
          <c:dLbls>
            <c:dLbl>
              <c:idx val="0"/>
              <c:tx>
                <c:rich>
                  <a:bodyPr/>
                  <a:lstStyle/>
                  <a:p>
                    <a:r>
                      <a:rPr lang="en-US" dirty="0"/>
                      <a:t>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0B5-4B8B-81FB-6CBB38E08CD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'age distribution every 5 yr'!$A$2:$A$15</c:f>
              <c:strCache>
                <c:ptCount val="14"/>
                <c:pt idx="0">
                  <c:v>0-5</c:v>
                </c:pt>
                <c:pt idx="1">
                  <c:v>6-10</c:v>
                </c:pt>
                <c:pt idx="2">
                  <c:v>11-15</c:v>
                </c:pt>
                <c:pt idx="3">
                  <c:v>16-20</c:v>
                </c:pt>
                <c:pt idx="4">
                  <c:v>21-25</c:v>
                </c:pt>
                <c:pt idx="5">
                  <c:v>26-30</c:v>
                </c:pt>
                <c:pt idx="6">
                  <c:v>31-35</c:v>
                </c:pt>
                <c:pt idx="7">
                  <c:v>36-40</c:v>
                </c:pt>
                <c:pt idx="8">
                  <c:v>41-45</c:v>
                </c:pt>
                <c:pt idx="9">
                  <c:v>46-50</c:v>
                </c:pt>
                <c:pt idx="10">
                  <c:v>51-55</c:v>
                </c:pt>
                <c:pt idx="11">
                  <c:v>56-60</c:v>
                </c:pt>
                <c:pt idx="12">
                  <c:v>61-65</c:v>
                </c:pt>
                <c:pt idx="13">
                  <c:v>66-70</c:v>
                </c:pt>
              </c:strCache>
            </c:strRef>
          </c:cat>
          <c:val>
            <c:numRef>
              <c:f>'age distribution every 5 yr'!$B$2:$B$15</c:f>
              <c:numCache>
                <c:formatCode>General</c:formatCode>
                <c:ptCount val="14"/>
                <c:pt idx="0">
                  <c:v>3</c:v>
                </c:pt>
                <c:pt idx="1">
                  <c:v>7</c:v>
                </c:pt>
                <c:pt idx="2">
                  <c:v>7</c:v>
                </c:pt>
                <c:pt idx="3">
                  <c:v>7</c:v>
                </c:pt>
                <c:pt idx="4">
                  <c:v>12</c:v>
                </c:pt>
                <c:pt idx="5">
                  <c:v>18</c:v>
                </c:pt>
                <c:pt idx="6">
                  <c:v>17</c:v>
                </c:pt>
                <c:pt idx="7">
                  <c:v>28</c:v>
                </c:pt>
                <c:pt idx="8">
                  <c:v>22</c:v>
                </c:pt>
                <c:pt idx="9">
                  <c:v>17</c:v>
                </c:pt>
                <c:pt idx="10">
                  <c:v>56</c:v>
                </c:pt>
                <c:pt idx="11">
                  <c:v>33</c:v>
                </c:pt>
                <c:pt idx="12">
                  <c:v>11</c:v>
                </c:pt>
                <c:pt idx="13">
                  <c:v>2</c:v>
                </c:pt>
              </c:numCache>
            </c:numRef>
          </c:val>
          <c:extLst>
            <c:ext xmlns:c16="http://schemas.microsoft.com/office/drawing/2014/chart" uri="{C3380CC4-5D6E-409C-BE32-E72D297353CC}">
              <c16:uniqueId val="{00000000-71E2-41CA-8E2D-7039F49A494A}"/>
            </c:ext>
          </c:extLst>
        </c:ser>
        <c:dLbls>
          <c:dLblPos val="outEnd"/>
          <c:showLegendKey val="0"/>
          <c:showVal val="1"/>
          <c:showCatName val="0"/>
          <c:showSerName val="0"/>
          <c:showPercent val="0"/>
          <c:showBubbleSize val="0"/>
        </c:dLbls>
        <c:gapWidth val="219"/>
        <c:overlap val="-27"/>
        <c:axId val="521133616"/>
        <c:axId val="521135584"/>
      </c:barChart>
      <c:catAx>
        <c:axId val="5211336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135584"/>
        <c:crosses val="autoZero"/>
        <c:auto val="1"/>
        <c:lblAlgn val="ctr"/>
        <c:lblOffset val="100"/>
        <c:noMultiLvlLbl val="0"/>
      </c:catAx>
      <c:valAx>
        <c:axId val="521135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Number</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1133616"/>
        <c:crossesAt val="1"/>
        <c:crossBetween val="between"/>
      </c:valAx>
      <c:spPr>
        <a:solidFill>
          <a:schemeClr val="bg1"/>
        </a:solidFill>
        <a:ln>
          <a:noFill/>
        </a:ln>
        <a:effectLst/>
      </c:spPr>
    </c:plotArea>
    <c:plotVisOnly val="1"/>
    <c:dispBlanksAs val="gap"/>
    <c:showDLblsOverMax val="0"/>
  </c:chart>
  <c:spPr>
    <a:solidFill>
      <a:schemeClr val="accent5">
        <a:lumMod val="20000"/>
        <a:lumOff val="80000"/>
      </a:schemeClr>
    </a:solidFill>
    <a:ln w="9525" cap="flat" cmpd="sng" algn="ctr">
      <a:solidFill>
        <a:schemeClr val="tx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137" cy="512222"/>
          </a:xfrm>
          <a:prstGeom prst="rect">
            <a:avLst/>
          </a:prstGeom>
        </p:spPr>
        <p:txBody>
          <a:bodyPr vert="horz" lIns="94736" tIns="47368" rIns="94736" bIns="47368" rtlCol="0"/>
          <a:lstStyle>
            <a:lvl1pPr algn="l">
              <a:defRPr sz="1200"/>
            </a:lvl1pPr>
          </a:lstStyle>
          <a:p>
            <a:endParaRPr lang="en-GB"/>
          </a:p>
        </p:txBody>
      </p:sp>
      <p:sp>
        <p:nvSpPr>
          <p:cNvPr id="3" name="Date Placeholder 2"/>
          <p:cNvSpPr>
            <a:spLocks noGrp="1"/>
          </p:cNvSpPr>
          <p:nvPr>
            <p:ph type="dt" idx="1"/>
          </p:nvPr>
        </p:nvSpPr>
        <p:spPr>
          <a:xfrm>
            <a:off x="4020507" y="0"/>
            <a:ext cx="3077137" cy="512222"/>
          </a:xfrm>
          <a:prstGeom prst="rect">
            <a:avLst/>
          </a:prstGeom>
        </p:spPr>
        <p:txBody>
          <a:bodyPr vert="horz" lIns="94736" tIns="47368" rIns="94736" bIns="47368" rtlCol="0"/>
          <a:lstStyle>
            <a:lvl1pPr algn="r">
              <a:defRPr sz="1200"/>
            </a:lvl1pPr>
          </a:lstStyle>
          <a:p>
            <a:fld id="{5E945880-6D3B-45FB-851F-AFC0D1D23A0C}" type="datetimeFigureOut">
              <a:rPr lang="en-GB" smtClean="0"/>
              <a:t>2018-10-17</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36" tIns="47368" rIns="94736" bIns="47368" rtlCol="0" anchor="ctr"/>
          <a:lstStyle/>
          <a:p>
            <a:endParaRPr lang="en-GB"/>
          </a:p>
        </p:txBody>
      </p:sp>
      <p:sp>
        <p:nvSpPr>
          <p:cNvPr id="5" name="Notes Placeholder 4"/>
          <p:cNvSpPr>
            <a:spLocks noGrp="1"/>
          </p:cNvSpPr>
          <p:nvPr>
            <p:ph type="body" sz="quarter" idx="3"/>
          </p:nvPr>
        </p:nvSpPr>
        <p:spPr>
          <a:xfrm>
            <a:off x="709602" y="4862017"/>
            <a:ext cx="5680103" cy="4605085"/>
          </a:xfrm>
          <a:prstGeom prst="rect">
            <a:avLst/>
          </a:prstGeom>
        </p:spPr>
        <p:txBody>
          <a:bodyPr vert="horz" lIns="94736" tIns="47368" rIns="94736" bIns="473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0755"/>
            <a:ext cx="3077137" cy="512222"/>
          </a:xfrm>
          <a:prstGeom prst="rect">
            <a:avLst/>
          </a:prstGeom>
        </p:spPr>
        <p:txBody>
          <a:bodyPr vert="horz" lIns="94736" tIns="47368" rIns="94736" bIns="47368" rtlCol="0" anchor="b"/>
          <a:lstStyle>
            <a:lvl1pPr algn="l">
              <a:defRPr sz="1200"/>
            </a:lvl1pPr>
          </a:lstStyle>
          <a:p>
            <a:endParaRPr lang="en-GB"/>
          </a:p>
        </p:txBody>
      </p:sp>
      <p:sp>
        <p:nvSpPr>
          <p:cNvPr id="7" name="Slide Number Placeholder 6"/>
          <p:cNvSpPr>
            <a:spLocks noGrp="1"/>
          </p:cNvSpPr>
          <p:nvPr>
            <p:ph type="sldNum" sz="quarter" idx="5"/>
          </p:nvPr>
        </p:nvSpPr>
        <p:spPr>
          <a:xfrm>
            <a:off x="4020507" y="9720755"/>
            <a:ext cx="3077137" cy="512222"/>
          </a:xfrm>
          <a:prstGeom prst="rect">
            <a:avLst/>
          </a:prstGeom>
        </p:spPr>
        <p:txBody>
          <a:bodyPr vert="horz" lIns="94736" tIns="47368" rIns="94736" bIns="47368" rtlCol="0" anchor="b"/>
          <a:lstStyle>
            <a:lvl1pPr algn="r">
              <a:defRPr sz="1200"/>
            </a:lvl1pPr>
          </a:lstStyle>
          <a:p>
            <a:fld id="{5750A1E1-C8D9-4447-9192-37BA973CD27A}" type="slidenum">
              <a:rPr lang="en-GB" smtClean="0"/>
              <a:t>‹#›</a:t>
            </a:fld>
            <a:endParaRPr lang="en-GB"/>
          </a:p>
        </p:txBody>
      </p:sp>
    </p:spTree>
    <p:extLst>
      <p:ext uri="{BB962C8B-B14F-4D97-AF65-F5344CB8AC3E}">
        <p14:creationId xmlns:p14="http://schemas.microsoft.com/office/powerpoint/2010/main" val="4008544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1</a:t>
            </a:fld>
            <a:endParaRPr lang="en-GB"/>
          </a:p>
        </p:txBody>
      </p:sp>
    </p:spTree>
    <p:extLst>
      <p:ext uri="{BB962C8B-B14F-4D97-AF65-F5344CB8AC3E}">
        <p14:creationId xmlns:p14="http://schemas.microsoft.com/office/powerpoint/2010/main" val="872101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5750A1E1-C8D9-4447-9192-37BA973CD27A}" type="slidenum">
              <a:rPr lang="en-GB" smtClean="0">
                <a:solidFill>
                  <a:prstClr val="black"/>
                </a:solidFill>
              </a:rPr>
              <a:pPr/>
              <a:t>4</a:t>
            </a:fld>
            <a:endParaRPr lang="en-GB" dirty="0">
              <a:solidFill>
                <a:prstClr val="black"/>
              </a:solidFill>
            </a:endParaRPr>
          </a:p>
        </p:txBody>
      </p:sp>
    </p:spTree>
    <p:extLst>
      <p:ext uri="{BB962C8B-B14F-4D97-AF65-F5344CB8AC3E}">
        <p14:creationId xmlns:p14="http://schemas.microsoft.com/office/powerpoint/2010/main" val="354781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EAD50E0-7D97-4FDE-87F3-14ABF25C6FB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982282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10"/>
          </p:nvPr>
        </p:nvSpPr>
        <p:spPr/>
        <p:txBody>
          <a:bodyPr/>
          <a:lstStyle/>
          <a:p>
            <a:fld id="{FEAD50E0-7D97-4FDE-87F3-14ABF25C6FB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484894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750A1E1-C8D9-4447-9192-37BA973CD27A}" type="slidenum">
              <a:rPr lang="en-GB" smtClean="0"/>
              <a:t>8</a:t>
            </a:fld>
            <a:endParaRPr lang="en-GB"/>
          </a:p>
        </p:txBody>
      </p:sp>
    </p:spTree>
    <p:extLst>
      <p:ext uri="{BB962C8B-B14F-4D97-AF65-F5344CB8AC3E}">
        <p14:creationId xmlns:p14="http://schemas.microsoft.com/office/powerpoint/2010/main" val="1808596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30</a:t>
            </a:fld>
            <a:endParaRPr lang="en-GB"/>
          </a:p>
        </p:txBody>
      </p:sp>
    </p:spTree>
    <p:extLst>
      <p:ext uri="{BB962C8B-B14F-4D97-AF65-F5344CB8AC3E}">
        <p14:creationId xmlns:p14="http://schemas.microsoft.com/office/powerpoint/2010/main" val="2688028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E7941054-C2D7-46D0-9776-8E9DE8BA19B0}" type="slidenum">
              <a:rPr lang="en-GB" smtClean="0"/>
              <a:t>31</a:t>
            </a:fld>
            <a:endParaRPr lang="en-GB"/>
          </a:p>
        </p:txBody>
      </p:sp>
    </p:spTree>
    <p:extLst>
      <p:ext uri="{BB962C8B-B14F-4D97-AF65-F5344CB8AC3E}">
        <p14:creationId xmlns:p14="http://schemas.microsoft.com/office/powerpoint/2010/main" val="373095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a:t>
            </a:r>
          </a:p>
        </p:txBody>
      </p:sp>
      <p:sp>
        <p:nvSpPr>
          <p:cNvPr id="4" name="Slide Number Placeholder 3"/>
          <p:cNvSpPr>
            <a:spLocks noGrp="1"/>
          </p:cNvSpPr>
          <p:nvPr>
            <p:ph type="sldNum" sz="quarter" idx="10"/>
          </p:nvPr>
        </p:nvSpPr>
        <p:spPr/>
        <p:txBody>
          <a:bodyPr/>
          <a:lstStyle/>
          <a:p>
            <a:fld id="{5750A1E1-C8D9-4447-9192-37BA973CD27A}" type="slidenum">
              <a:rPr lang="en-GB" smtClean="0"/>
              <a:t>32</a:t>
            </a:fld>
            <a:endParaRPr lang="en-GB"/>
          </a:p>
        </p:txBody>
      </p:sp>
    </p:spTree>
    <p:extLst>
      <p:ext uri="{BB962C8B-B14F-4D97-AF65-F5344CB8AC3E}">
        <p14:creationId xmlns:p14="http://schemas.microsoft.com/office/powerpoint/2010/main" val="2449169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23527" y="1772816"/>
            <a:ext cx="8568953" cy="1080120"/>
          </a:xfrm>
        </p:spPr>
        <p:txBody>
          <a:bodyPr/>
          <a:lstStyle>
            <a:lvl1pPr algn="l">
              <a:defRPr>
                <a:solidFill>
                  <a:schemeClr val="bg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323527" y="3573016"/>
            <a:ext cx="8568953" cy="1608584"/>
          </a:xfrm>
        </p:spPr>
        <p:txBody>
          <a:bodyPr>
            <a:normAutofit/>
          </a:bodyPr>
          <a:lstStyle>
            <a:lvl1pPr marL="0" indent="0" algn="l">
              <a:buNone/>
              <a:defRPr sz="2800" b="1">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2050" name="Picture 2" descr="\\iaea.org\Secretariat\MTCD\PublishingCurrent\2017\IAEA\17-42841_LOGO_IAEA_update\Design\Presentation_IAEA\IAEA_Logo_E_horizontal_whit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260648"/>
            <a:ext cx="2460431" cy="542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934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1792288" y="1124743"/>
            <a:ext cx="5486400" cy="360283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0000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3677190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0000"/>
                </a:solidFill>
              </a:defRPr>
            </a:lvl1pPr>
          </a:lstStyle>
          <a:p>
            <a:r>
              <a:rPr lang="en-US" dirty="0"/>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34856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98920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a:noFill/>
          </a:ln>
        </p:spPr>
      </p:pic>
      <p:sp>
        <p:nvSpPr>
          <p:cNvPr id="4" name="Title 1"/>
          <p:cNvSpPr>
            <a:spLocks noGrp="1"/>
          </p:cNvSpPr>
          <p:nvPr>
            <p:ph type="ctrTitle"/>
          </p:nvPr>
        </p:nvSpPr>
        <p:spPr>
          <a:xfrm>
            <a:off x="323527" y="1772816"/>
            <a:ext cx="8568953" cy="1080120"/>
          </a:xfrm>
        </p:spPr>
        <p:txBody>
          <a:bodyPr/>
          <a:lstStyle>
            <a:lvl1pPr algn="l">
              <a:defRPr>
                <a:solidFill>
                  <a:schemeClr val="tx2"/>
                </a:solidFill>
              </a:defRPr>
            </a:lvl1pPr>
          </a:lstStyle>
          <a:p>
            <a:r>
              <a:rPr lang="en-US" dirty="0"/>
              <a:t>Click to edit Master title style</a:t>
            </a:r>
            <a:endParaRPr lang="en-GB" dirty="0"/>
          </a:p>
        </p:txBody>
      </p:sp>
      <p:sp>
        <p:nvSpPr>
          <p:cNvPr id="5" name="Subtitle 2"/>
          <p:cNvSpPr>
            <a:spLocks noGrp="1"/>
          </p:cNvSpPr>
          <p:nvPr>
            <p:ph type="subTitle" idx="1"/>
          </p:nvPr>
        </p:nvSpPr>
        <p:spPr>
          <a:xfrm>
            <a:off x="323527" y="3573016"/>
            <a:ext cx="8568953" cy="1608584"/>
          </a:xfrm>
        </p:spPr>
        <p:txBody>
          <a:bodyPr>
            <a:normAutofit/>
          </a:bodyPr>
          <a:lstStyle>
            <a:lvl1pPr marL="0" indent="0" algn="l">
              <a:buNone/>
              <a:defRPr sz="2800" b="1">
                <a:solidFill>
                  <a:srgbClr val="00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pic>
        <p:nvPicPr>
          <p:cNvPr id="3074" name="Picture 2" descr="\\iaea.org\Secretariat\MTCD\PublishingCurrent\2017\IAEA\17-42841_LOGO_IAEA_update\Design\Presentation_IAEA\IAEA_Logo_E_horizontal_Blue.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11369" y="247450"/>
            <a:ext cx="2520280" cy="555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803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13" name="Date Placeholder 12"/>
          <p:cNvSpPr>
            <a:spLocks noGrp="1"/>
          </p:cNvSpPr>
          <p:nvPr>
            <p:ph type="dt" sz="half" idx="10"/>
          </p:nvPr>
        </p:nvSpPr>
        <p:spPr/>
        <p:txBody>
          <a:bodyPr/>
          <a:lstStyle/>
          <a:p>
            <a:endParaRPr lang="en-US" dirty="0"/>
          </a:p>
        </p:txBody>
      </p:sp>
      <p:sp>
        <p:nvSpPr>
          <p:cNvPr id="14" name="Footer Placeholder 13"/>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729194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2682252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Date Placeholder 15"/>
          <p:cNvSpPr>
            <a:spLocks noGrp="1"/>
          </p:cNvSpPr>
          <p:nvPr>
            <p:ph type="dt" sz="half" idx="10"/>
          </p:nvPr>
        </p:nvSpPr>
        <p:spPr/>
        <p:txBody>
          <a:bodyPr/>
          <a:lstStyle/>
          <a:p>
            <a:endParaRPr lang="en-US" dirty="0"/>
          </a:p>
        </p:txBody>
      </p:sp>
      <p:sp>
        <p:nvSpPr>
          <p:cNvPr id="17" name="Footer Placeholder 16"/>
          <p:cNvSpPr>
            <a:spLocks noGrp="1"/>
          </p:cNvSpPr>
          <p:nvPr>
            <p:ph type="ftr" sz="quarter" idx="11"/>
          </p:nvPr>
        </p:nvSpPr>
        <p:spPr/>
        <p:txBody>
          <a:bodyPr/>
          <a:lstStyle/>
          <a:p>
            <a:endParaRPr lang="en-US" dirty="0"/>
          </a:p>
        </p:txBody>
      </p:sp>
      <p:sp>
        <p:nvSpPr>
          <p:cNvPr id="18" name="Slide Number Placeholder 17"/>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833714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9" name="Date Placeholder 8"/>
          <p:cNvSpPr>
            <a:spLocks noGrp="1"/>
          </p:cNvSpPr>
          <p:nvPr>
            <p:ph type="dt" sz="half" idx="10"/>
          </p:nvPr>
        </p:nvSpPr>
        <p:spPr/>
        <p:txBody>
          <a:bodyPr/>
          <a:lstStyle/>
          <a:p>
            <a:endParaRPr lang="en-US" dirty="0"/>
          </a:p>
        </p:txBody>
      </p:sp>
      <p:sp>
        <p:nvSpPr>
          <p:cNvPr id="10" name="Footer Placeholder 9"/>
          <p:cNvSpPr>
            <a:spLocks noGrp="1"/>
          </p:cNvSpPr>
          <p:nvPr>
            <p:ph type="ftr" sz="quarter" idx="11"/>
          </p:nvPr>
        </p:nvSpPr>
        <p:spPr/>
        <p:txBody>
          <a:bodyPr/>
          <a:lstStyle/>
          <a:p>
            <a:endParaRPr lang="en-US" dirty="0"/>
          </a:p>
        </p:txBody>
      </p:sp>
      <p:sp>
        <p:nvSpPr>
          <p:cNvPr id="11" name="Slide Number Placeholder 10"/>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192189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endParaRPr lang="en-US" dirty="0"/>
          </a:p>
        </p:txBody>
      </p:sp>
      <p:sp>
        <p:nvSpPr>
          <p:cNvPr id="12" name="Footer Placeholder 11"/>
          <p:cNvSpPr>
            <a:spLocks noGrp="1"/>
          </p:cNvSpPr>
          <p:nvPr>
            <p:ph type="ftr" sz="quarter" idx="11"/>
          </p:nvPr>
        </p:nvSpPr>
        <p:spPr/>
        <p:txBody>
          <a:bodyPr/>
          <a:lstStyle/>
          <a:p>
            <a:endParaRPr lang="en-US" dirty="0"/>
          </a:p>
        </p:txBody>
      </p:sp>
      <p:sp>
        <p:nvSpPr>
          <p:cNvPr id="13" name="Slide Number Placeholder 12"/>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07150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Date Placeholder 13"/>
          <p:cNvSpPr>
            <a:spLocks noGrp="1"/>
          </p:cNvSpPr>
          <p:nvPr>
            <p:ph type="dt" sz="half" idx="10"/>
          </p:nvPr>
        </p:nvSpPr>
        <p:spPr/>
        <p:txBody>
          <a:bodyPr/>
          <a:lstStyle/>
          <a:p>
            <a:endParaRPr lang="en-US" dirty="0"/>
          </a:p>
        </p:txBody>
      </p:sp>
      <p:sp>
        <p:nvSpPr>
          <p:cNvPr id="15" name="Footer Placeholder 14"/>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23A0628E-C12F-4F8C-9895-BCD5E30100D3}" type="slidenum">
              <a:rPr lang="en-US" smtClean="0"/>
              <a:pPr/>
              <a:t>‹#›</a:t>
            </a:fld>
            <a:endParaRPr lang="en-US" dirty="0"/>
          </a:p>
        </p:txBody>
      </p:sp>
    </p:spTree>
    <p:extLst>
      <p:ext uri="{BB962C8B-B14F-4D97-AF65-F5344CB8AC3E}">
        <p14:creationId xmlns:p14="http://schemas.microsoft.com/office/powerpoint/2010/main" val="173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p:nvPr userDrawn="1"/>
        </p:nvSpPr>
        <p:spPr>
          <a:xfrm flipH="1" flipV="1">
            <a:off x="0" y="5301208"/>
            <a:ext cx="6372200" cy="1556792"/>
          </a:xfrm>
          <a:prstGeom prst="rect">
            <a:avLst/>
          </a:prstGeom>
          <a:gradFill flip="none" rotWithShape="1">
            <a:gsLst>
              <a:gs pos="48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0"/>
            <a:ext cx="9143999" cy="2132856"/>
          </a:xfrm>
          <a:prstGeom prst="rect">
            <a:avLst/>
          </a:prstGeom>
          <a:gradFill flip="none" rotWithShape="1">
            <a:gsLst>
              <a:gs pos="56000">
                <a:schemeClr val="bg1"/>
              </a:gs>
              <a:gs pos="0">
                <a:schemeClr val="accent6"/>
              </a:gs>
            </a:gsLst>
            <a:lin ang="6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5"/>
          <p:cNvSpPr>
            <a:spLocks noGrp="1" noChangeArrowheads="1"/>
          </p:cNvSpPr>
          <p:nvPr>
            <p:ph type="dt" sz="half" idx="2"/>
          </p:nvPr>
        </p:nvSpPr>
        <p:spPr bwMode="white">
          <a:xfrm>
            <a:off x="7524328" y="6482725"/>
            <a:ext cx="935460"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9" name="Rectangle 6"/>
          <p:cNvSpPr>
            <a:spLocks noGrp="1" noChangeArrowheads="1"/>
          </p:cNvSpPr>
          <p:nvPr>
            <p:ph type="ftr" sz="quarter" idx="3"/>
          </p:nvPr>
        </p:nvSpPr>
        <p:spPr bwMode="white">
          <a:xfrm>
            <a:off x="5868144" y="6482725"/>
            <a:ext cx="1616025"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endParaRPr lang="en-US" dirty="0"/>
          </a:p>
        </p:txBody>
      </p:sp>
      <p:sp>
        <p:nvSpPr>
          <p:cNvPr id="10" name="Rectangle 7"/>
          <p:cNvSpPr>
            <a:spLocks noGrp="1" noChangeArrowheads="1"/>
          </p:cNvSpPr>
          <p:nvPr>
            <p:ph type="sldNum" sz="quarter" idx="4"/>
          </p:nvPr>
        </p:nvSpPr>
        <p:spPr bwMode="white">
          <a:xfrm>
            <a:off x="8472488" y="6482725"/>
            <a:ext cx="50958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solidFill>
                  <a:schemeClr val="tx2"/>
                </a:solidFill>
                <a:latin typeface="+mn-lt"/>
              </a:defRPr>
            </a:lvl1pPr>
          </a:lstStyle>
          <a:p>
            <a:fld id="{23A0628E-C12F-4F8C-9895-BCD5E30100D3}" type="slidenum">
              <a:rPr lang="en-US" smtClean="0"/>
              <a:pPr/>
              <a:t>‹#›</a:t>
            </a:fld>
            <a:endParaRPr lang="en-US" dirty="0"/>
          </a:p>
        </p:txBody>
      </p:sp>
      <p:sp>
        <p:nvSpPr>
          <p:cNvPr id="2" name="Title Placeholder 1"/>
          <p:cNvSpPr>
            <a:spLocks noGrp="1"/>
          </p:cNvSpPr>
          <p:nvPr>
            <p:ph type="title"/>
          </p:nvPr>
        </p:nvSpPr>
        <p:spPr>
          <a:xfrm>
            <a:off x="251520" y="116632"/>
            <a:ext cx="6120680" cy="864096"/>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51520" y="1268760"/>
            <a:ext cx="8712968" cy="48574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26" name="Picture 2" descr="\\iaea.org\Secretariat\MTCD\PublishingCurrent\2017\IAEA\17-42841_LOGO_IAEA_update\Design\Presentation_IAEA\IAEA_Logo_SHORT_vertical_white.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312031" y="180054"/>
            <a:ext cx="592928" cy="728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750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lvl1pPr algn="l" defTabSz="914400" rtl="0" eaLnBrk="1" latinLnBrk="0" hangingPunct="1">
        <a:spcBef>
          <a:spcPct val="0"/>
        </a:spcBef>
        <a:buNone/>
        <a:defRPr sz="3600" b="1" kern="1200">
          <a:solidFill>
            <a:schemeClr val="tx2"/>
          </a:solidFill>
          <a:latin typeface="Arial "/>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0000"/>
          </a:solidFill>
          <a:latin typeface="Arial "/>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0000"/>
          </a:solidFill>
          <a:latin typeface="Arial "/>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0000"/>
          </a:solidFill>
          <a:latin typeface="Arial "/>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0000"/>
          </a:solidFill>
          <a:latin typeface="Arial "/>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wmf"/><Relationship Id="rId2" Type="http://schemas.openxmlformats.org/officeDocument/2006/relationships/image" Target="../media/image6.emf"/><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8.jpeg"/><Relationship Id="rId9"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png"/><Relationship Id="rId2" Type="http://schemas.openxmlformats.org/officeDocument/2006/relationships/notesSlide" Target="../notesSlides/notesSlide5.xml"/><Relationship Id="rId16"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8.jpeg"/><Relationship Id="rId11" Type="http://schemas.openxmlformats.org/officeDocument/2006/relationships/image" Target="../media/image23.gif"/><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3527" y="1052736"/>
            <a:ext cx="8568953" cy="2016224"/>
          </a:xfrm>
        </p:spPr>
        <p:txBody>
          <a:bodyPr>
            <a:normAutofit/>
          </a:bodyPr>
          <a:lstStyle/>
          <a:p>
            <a:pPr algn="ctr"/>
            <a:r>
              <a:rPr lang="en-GB" sz="4000" dirty="0"/>
              <a:t>IAEA Activities in Support of Operation and Maintenance of Research reactors</a:t>
            </a:r>
          </a:p>
        </p:txBody>
      </p:sp>
      <p:sp>
        <p:nvSpPr>
          <p:cNvPr id="4" name="Subtitle 3"/>
          <p:cNvSpPr>
            <a:spLocks noGrp="1"/>
          </p:cNvSpPr>
          <p:nvPr>
            <p:ph type="subTitle" idx="1"/>
          </p:nvPr>
        </p:nvSpPr>
        <p:spPr>
          <a:xfrm>
            <a:off x="323094" y="3501008"/>
            <a:ext cx="8568953" cy="1224136"/>
          </a:xfrm>
        </p:spPr>
        <p:txBody>
          <a:bodyPr/>
          <a:lstStyle/>
          <a:p>
            <a:r>
              <a:rPr lang="en-GB" dirty="0"/>
              <a:t> </a:t>
            </a:r>
          </a:p>
          <a:p>
            <a:endParaRPr lang="en-GB" dirty="0"/>
          </a:p>
        </p:txBody>
      </p:sp>
      <p:sp>
        <p:nvSpPr>
          <p:cNvPr id="2" name="Rectangle 1">
            <a:extLst>
              <a:ext uri="{FF2B5EF4-FFF2-40B4-BE49-F238E27FC236}">
                <a16:creationId xmlns:a16="http://schemas.microsoft.com/office/drawing/2014/main" id="{69B74A2A-AFA2-4A5D-A564-57133DFA3EE4}"/>
              </a:ext>
            </a:extLst>
          </p:cNvPr>
          <p:cNvSpPr/>
          <p:nvPr/>
        </p:nvSpPr>
        <p:spPr>
          <a:xfrm>
            <a:off x="827584" y="5237621"/>
            <a:ext cx="7704856" cy="1508105"/>
          </a:xfrm>
          <a:prstGeom prst="rect">
            <a:avLst/>
          </a:prstGeom>
        </p:spPr>
        <p:txBody>
          <a:bodyPr wrap="square">
            <a:spAutoFit/>
          </a:bodyPr>
          <a:lstStyle/>
          <a:p>
            <a:r>
              <a:rPr lang="en-GB" dirty="0">
                <a:solidFill>
                  <a:schemeClr val="bg1"/>
                </a:solidFill>
              </a:rPr>
              <a:t> </a:t>
            </a:r>
            <a:endParaRPr lang="en-GB" dirty="0"/>
          </a:p>
          <a:p>
            <a:r>
              <a:rPr lang="en-GB" sz="2000" b="1" dirty="0">
                <a:solidFill>
                  <a:schemeClr val="bg1"/>
                </a:solidFill>
              </a:rPr>
              <a:t>Test, Research and Training Reactors Annual Conference</a:t>
            </a:r>
            <a:endParaRPr lang="en-GB" sz="2000" dirty="0">
              <a:solidFill>
                <a:schemeClr val="bg1"/>
              </a:solidFill>
            </a:endParaRPr>
          </a:p>
          <a:p>
            <a:r>
              <a:rPr lang="en-GB" b="1" dirty="0">
                <a:solidFill>
                  <a:schemeClr val="bg1"/>
                </a:solidFill>
              </a:rPr>
              <a:t>October 28 – November 1, 2018; </a:t>
            </a:r>
          </a:p>
          <a:p>
            <a:r>
              <a:rPr lang="en-GB" b="1" dirty="0">
                <a:solidFill>
                  <a:schemeClr val="bg1"/>
                </a:solidFill>
              </a:rPr>
              <a:t>Newport Marriott, Newport, Rhode Island</a:t>
            </a:r>
            <a:r>
              <a:rPr lang="en-GB" dirty="0">
                <a:solidFill>
                  <a:schemeClr val="bg1"/>
                </a:solidFill>
              </a:rPr>
              <a:t>	</a:t>
            </a:r>
            <a:endParaRPr lang="en-GB" dirty="0"/>
          </a:p>
          <a:p>
            <a:endParaRPr lang="en-GB" dirty="0">
              <a:solidFill>
                <a:schemeClr val="bg1"/>
              </a:solidFill>
            </a:endParaRPr>
          </a:p>
        </p:txBody>
      </p:sp>
      <p:sp>
        <p:nvSpPr>
          <p:cNvPr id="5" name="Rectangle 4">
            <a:extLst>
              <a:ext uri="{FF2B5EF4-FFF2-40B4-BE49-F238E27FC236}">
                <a16:creationId xmlns:a16="http://schemas.microsoft.com/office/drawing/2014/main" id="{266B2F77-5B21-447C-B9FE-9814713B978B}"/>
              </a:ext>
            </a:extLst>
          </p:cNvPr>
          <p:cNvSpPr/>
          <p:nvPr/>
        </p:nvSpPr>
        <p:spPr>
          <a:xfrm>
            <a:off x="827584" y="3420578"/>
            <a:ext cx="7920880" cy="1384995"/>
          </a:xfrm>
          <a:prstGeom prst="rect">
            <a:avLst/>
          </a:prstGeom>
        </p:spPr>
        <p:txBody>
          <a:bodyPr wrap="square">
            <a:spAutoFit/>
          </a:bodyPr>
          <a:lstStyle/>
          <a:p>
            <a:pPr algn="ctr"/>
            <a:r>
              <a:rPr lang="en-GB" sz="2800" dirty="0">
                <a:solidFill>
                  <a:schemeClr val="bg1"/>
                </a:solidFill>
              </a:rPr>
              <a:t>Ram Sharma</a:t>
            </a:r>
          </a:p>
          <a:p>
            <a:pPr algn="ctr"/>
            <a:r>
              <a:rPr lang="en-GB" sz="2800" dirty="0">
                <a:solidFill>
                  <a:schemeClr val="bg1"/>
                </a:solidFill>
              </a:rPr>
              <a:t>Acting Section Head, Research Reactor Section</a:t>
            </a:r>
          </a:p>
          <a:p>
            <a:pPr algn="ctr"/>
            <a:r>
              <a:rPr lang="en-US" sz="2800" dirty="0">
                <a:solidFill>
                  <a:schemeClr val="bg1"/>
                </a:solidFill>
              </a:rPr>
              <a:t>NEFW, Department of Nuclear Energy, IAEA</a:t>
            </a:r>
            <a:endParaRPr lang="en-GB" sz="2800" dirty="0">
              <a:solidFill>
                <a:schemeClr val="bg1"/>
              </a:solidFill>
            </a:endParaRPr>
          </a:p>
        </p:txBody>
      </p:sp>
    </p:spTree>
    <p:extLst>
      <p:ext uri="{BB962C8B-B14F-4D97-AF65-F5344CB8AC3E}">
        <p14:creationId xmlns:p14="http://schemas.microsoft.com/office/powerpoint/2010/main" val="3827987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RR sub-programme (1.4.2.)</a:t>
            </a:r>
          </a:p>
        </p:txBody>
      </p:sp>
      <p:sp>
        <p:nvSpPr>
          <p:cNvPr id="4" name="Content Placeholder 6"/>
          <p:cNvSpPr txBox="1">
            <a:spLocks/>
          </p:cNvSpPr>
          <p:nvPr/>
        </p:nvSpPr>
        <p:spPr>
          <a:xfrm>
            <a:off x="179512" y="1124744"/>
            <a:ext cx="6120680" cy="5400600"/>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anose="020B0604020202020204" pitchFamily="34" charset="0"/>
              <a:buNone/>
              <a:defRPr sz="2800" b="1" kern="1200">
                <a:solidFill>
                  <a:srgbClr val="000000"/>
                </a:solidFill>
                <a:latin typeface="Arial "/>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1800"/>
              </a:spcBef>
            </a:pPr>
            <a:r>
              <a:rPr lang="en-GB" sz="2100" dirty="0">
                <a:solidFill>
                  <a:schemeClr val="tx1"/>
                </a:solidFill>
              </a:rPr>
              <a:t>Project 1.4.2.001 Enhancement of utilization and applications of research reactors</a:t>
            </a:r>
          </a:p>
          <a:p>
            <a:pPr>
              <a:spcBef>
                <a:spcPts val="600"/>
              </a:spcBef>
            </a:pPr>
            <a:r>
              <a:rPr lang="en-GB" sz="1600" b="0" i="1" dirty="0">
                <a:solidFill>
                  <a:schemeClr val="tx1"/>
                </a:solidFill>
              </a:rPr>
              <a:t>RRs remain indispensable in the provision of radioisotopes for medicine and industry, neutron beams for material research and non-destructive testing, analytical and irradiation services both for private and public sectors</a:t>
            </a:r>
          </a:p>
          <a:p>
            <a:pPr>
              <a:spcBef>
                <a:spcPts val="600"/>
              </a:spcBef>
            </a:pPr>
            <a:r>
              <a:rPr lang="en-GB" sz="1600" b="0" i="1" dirty="0">
                <a:solidFill>
                  <a:schemeClr val="tx1"/>
                </a:solidFill>
              </a:rPr>
              <a:t>Equally, the contribution of RRs to the education and training of the new generation of scientists and engineers in support of nuclear science and technology programmes remains a strategic role for their utilization</a:t>
            </a:r>
          </a:p>
          <a:p>
            <a:pPr>
              <a:spcBef>
                <a:spcPts val="600"/>
              </a:spcBef>
            </a:pPr>
            <a:r>
              <a:rPr lang="en-GB" sz="1600" b="0" i="1" dirty="0">
                <a:solidFill>
                  <a:schemeClr val="tx1"/>
                </a:solidFill>
              </a:rPr>
              <a:t>As the ageing RR fleet continues to decrease, the remaining and new facilities need to be efficiently utilized, well managed with the aim for sustainable long term operation</a:t>
            </a:r>
            <a:endParaRPr lang="en-GB" altLang="en-US" sz="1600" i="1" dirty="0">
              <a:solidFill>
                <a:schemeClr val="tx1"/>
              </a:solidFill>
              <a:latin typeface="Calibri" pitchFamily="34" charset="0"/>
            </a:endParaRPr>
          </a:p>
          <a:p>
            <a:endParaRPr lang="en-GB" sz="2000" dirty="0">
              <a:solidFill>
                <a:schemeClr val="tx1"/>
              </a:solidFill>
            </a:endParaRPr>
          </a:p>
          <a:p>
            <a:r>
              <a:rPr lang="en-GB" sz="2000" dirty="0">
                <a:solidFill>
                  <a:schemeClr val="tx1"/>
                </a:solidFill>
              </a:rPr>
              <a:t>Objectives</a:t>
            </a:r>
          </a:p>
          <a:p>
            <a:pPr marL="285750" indent="-285750">
              <a:spcBef>
                <a:spcPts val="1200"/>
              </a:spcBef>
              <a:buFont typeface="Arial" panose="020B0604020202020204" pitchFamily="34" charset="0"/>
              <a:buChar char="•"/>
            </a:pPr>
            <a:r>
              <a:rPr lang="en-GB" sz="1600" b="0" dirty="0">
                <a:solidFill>
                  <a:schemeClr val="tx1"/>
                </a:solidFill>
              </a:rPr>
              <a:t>To assist MS in enhancing RR utilization for many applications, such as isotope production, use of neutron beams, irradiation and analytical services, material characterization and testing consistent with RR features, nuclear education and training</a:t>
            </a:r>
          </a:p>
          <a:p>
            <a:pPr marL="285750" indent="-285750">
              <a:spcBef>
                <a:spcPts val="1200"/>
              </a:spcBef>
              <a:buFont typeface="Arial" panose="020B0604020202020204" pitchFamily="34" charset="0"/>
              <a:buChar char="•"/>
            </a:pPr>
            <a:r>
              <a:rPr lang="en-GB" sz="1600" b="0" dirty="0">
                <a:solidFill>
                  <a:schemeClr val="tx1"/>
                </a:solidFill>
              </a:rPr>
              <a:t>To increase cooperation and resource sharing between different RR centres, promote and strengthen both regional and thematic networking, including interested Member States without RRs</a:t>
            </a:r>
          </a:p>
          <a:p>
            <a:pPr marL="285750" indent="-285750">
              <a:spcBef>
                <a:spcPts val="1200"/>
              </a:spcBef>
              <a:buFont typeface="Arial" panose="020B0604020202020204" pitchFamily="34" charset="0"/>
              <a:buChar char="•"/>
            </a:pPr>
            <a:r>
              <a:rPr lang="en-GB" sz="1600" b="0" dirty="0">
                <a:solidFill>
                  <a:schemeClr val="tx1"/>
                </a:solidFill>
              </a:rPr>
              <a:t>To assist RR centres in development of user communities and industrial partnership for enhanced and sustainable RR utilization by offering products and services</a:t>
            </a:r>
            <a:endParaRPr lang="en-GB" altLang="en-US" sz="1600" b="0" dirty="0">
              <a:solidFill>
                <a:schemeClr val="tx1"/>
              </a:solidFill>
            </a:endParaRPr>
          </a:p>
        </p:txBody>
      </p:sp>
      <p:pic>
        <p:nvPicPr>
          <p:cNvPr id="7" name="Picture 9"/>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3222" y="1196752"/>
            <a:ext cx="2342066" cy="169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630" y="3284984"/>
            <a:ext cx="2381250" cy="262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3496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RR sub-programme (1.4.2.)</a:t>
            </a:r>
          </a:p>
        </p:txBody>
      </p:sp>
      <p:sp>
        <p:nvSpPr>
          <p:cNvPr id="4" name="Content Placeholder 6"/>
          <p:cNvSpPr txBox="1">
            <a:spLocks/>
          </p:cNvSpPr>
          <p:nvPr/>
        </p:nvSpPr>
        <p:spPr>
          <a:xfrm>
            <a:off x="179512" y="1340768"/>
            <a:ext cx="6120680" cy="5328592"/>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buFont typeface="Arial" panose="020B0604020202020204" pitchFamily="34" charset="0"/>
              <a:buNone/>
              <a:defRPr sz="2800" b="1" kern="1200">
                <a:solidFill>
                  <a:srgbClr val="000000"/>
                </a:solidFill>
                <a:latin typeface="Arial "/>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1800"/>
              </a:spcBef>
            </a:pPr>
            <a:r>
              <a:rPr lang="en-GB" sz="2600" dirty="0">
                <a:solidFill>
                  <a:schemeClr val="tx1"/>
                </a:solidFill>
              </a:rPr>
              <a:t>Project 1.4.2.002 Research reactor infrastructure development and capacity building</a:t>
            </a:r>
          </a:p>
          <a:p>
            <a:pPr>
              <a:spcBef>
                <a:spcPts val="600"/>
              </a:spcBef>
            </a:pPr>
            <a:r>
              <a:rPr lang="en-GB" sz="2000" b="0" i="1" dirty="0">
                <a:solidFill>
                  <a:schemeClr val="tx1"/>
                </a:solidFill>
              </a:rPr>
              <a:t>Several Member States (MS) have started planning or building their first research reactor as a key national facility for the development of their nuclear science and technology programmes, including nuclear power</a:t>
            </a:r>
          </a:p>
          <a:p>
            <a:pPr>
              <a:spcBef>
                <a:spcPts val="600"/>
              </a:spcBef>
            </a:pPr>
            <a:r>
              <a:rPr lang="en-GB" sz="2000" b="0" i="1" dirty="0">
                <a:solidFill>
                  <a:schemeClr val="tx1"/>
                </a:solidFill>
              </a:rPr>
              <a:t>However, the introduction of the first research reactor in a country requires the establishment of an adequate national infrastructure which covers a wide range of technical areas to ensure that national and international commitments and obligations, particularly regarding safety, security, safeguards and emergency preparedness, are met during the construction, operation and decommissioning phases</a:t>
            </a:r>
          </a:p>
          <a:p>
            <a:pPr>
              <a:spcBef>
                <a:spcPts val="600"/>
              </a:spcBef>
            </a:pPr>
            <a:r>
              <a:rPr lang="en-GB" sz="2000" b="0" i="1" dirty="0">
                <a:solidFill>
                  <a:schemeClr val="tx1"/>
                </a:solidFill>
              </a:rPr>
              <a:t>Several MS developing nuclear science and technology programmes, including nuclear power programmes, are also seeking opportunities to access RR to achieve their national capacity building objectives</a:t>
            </a:r>
            <a:endParaRPr lang="en-GB" altLang="en-US" sz="2000" dirty="0">
              <a:latin typeface="Calibri" pitchFamily="34" charset="0"/>
            </a:endParaRPr>
          </a:p>
          <a:p>
            <a:endParaRPr lang="en-GB" sz="2300" dirty="0">
              <a:solidFill>
                <a:schemeClr val="tx1"/>
              </a:solidFill>
            </a:endParaRPr>
          </a:p>
          <a:p>
            <a:r>
              <a:rPr lang="en-GB" sz="2300" dirty="0">
                <a:solidFill>
                  <a:schemeClr val="tx1"/>
                </a:solidFill>
              </a:rPr>
              <a:t>Objectives</a:t>
            </a:r>
            <a:endParaRPr lang="en-GB" sz="1800" dirty="0"/>
          </a:p>
          <a:p>
            <a:pPr marL="285750" indent="-285750">
              <a:spcBef>
                <a:spcPts val="1200"/>
              </a:spcBef>
              <a:buFont typeface="Arial" panose="020B0604020202020204" pitchFamily="34" charset="0"/>
              <a:buChar char="•"/>
            </a:pPr>
            <a:r>
              <a:rPr lang="en-GB" sz="2000" b="0" dirty="0">
                <a:solidFill>
                  <a:schemeClr val="tx1"/>
                </a:solidFill>
              </a:rPr>
              <a:t>To assist MS in planning and implementing new RR projects, including the assessment and development of their national nuclear infrastructure</a:t>
            </a:r>
          </a:p>
          <a:p>
            <a:pPr marL="285750" indent="-285750">
              <a:spcBef>
                <a:spcPts val="1200"/>
              </a:spcBef>
              <a:buFont typeface="Arial" panose="020B0604020202020204" pitchFamily="34" charset="0"/>
              <a:buChar char="•"/>
            </a:pPr>
            <a:r>
              <a:rPr lang="en-GB" sz="2000" b="0" dirty="0">
                <a:solidFill>
                  <a:schemeClr val="tx1"/>
                </a:solidFill>
              </a:rPr>
              <a:t>To assist Member States in building and/or preserving national nuclear capacity, including human resources development, through the use of research reactors and procurement of specific equipment and services</a:t>
            </a:r>
          </a:p>
          <a:p>
            <a:pPr marL="285750" indent="-285750">
              <a:spcBef>
                <a:spcPts val="1200"/>
              </a:spcBef>
              <a:buFont typeface="Arial" panose="020B0604020202020204" pitchFamily="34" charset="0"/>
              <a:buChar char="•"/>
            </a:pPr>
            <a:r>
              <a:rPr lang="en-GB" sz="2000" b="0" dirty="0">
                <a:solidFill>
                  <a:schemeClr val="tx1"/>
                </a:solidFill>
              </a:rPr>
              <a:t>To increase access to research reactors for all MS developing nuclear science and technology programmes, including nuclear power</a:t>
            </a:r>
            <a:endParaRPr lang="en-GB" altLang="en-US" sz="2000" b="0" dirty="0">
              <a:solidFill>
                <a:schemeClr val="tx1"/>
              </a:solidFill>
            </a:endParaRPr>
          </a:p>
        </p:txBody>
      </p:sp>
      <p:pic>
        <p:nvPicPr>
          <p:cNvPr id="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126" y="4725144"/>
            <a:ext cx="2480524"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934531" y="707888"/>
            <a:ext cx="1224138" cy="2921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176" y="2996952"/>
            <a:ext cx="2780849"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40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RR sub-programme (1.4.2.)</a:t>
            </a:r>
          </a:p>
        </p:txBody>
      </p:sp>
      <p:sp>
        <p:nvSpPr>
          <p:cNvPr id="4" name="Content Placeholder 6"/>
          <p:cNvSpPr txBox="1">
            <a:spLocks/>
          </p:cNvSpPr>
          <p:nvPr/>
        </p:nvSpPr>
        <p:spPr>
          <a:xfrm>
            <a:off x="179512" y="1124744"/>
            <a:ext cx="6120680" cy="5472608"/>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Font typeface="Arial" panose="020B0604020202020204" pitchFamily="34" charset="0"/>
              <a:buNone/>
              <a:defRPr sz="2800" b="1" kern="1200">
                <a:solidFill>
                  <a:srgbClr val="000000"/>
                </a:solidFill>
                <a:latin typeface="Arial "/>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spcBef>
                <a:spcPts val="1800"/>
              </a:spcBef>
            </a:pPr>
            <a:r>
              <a:rPr lang="en-GB" sz="1900" dirty="0">
                <a:solidFill>
                  <a:schemeClr val="tx1"/>
                </a:solidFill>
              </a:rPr>
              <a:t>Project 1.4.2.003 Addressing research reactor fuel cycle issues</a:t>
            </a:r>
          </a:p>
          <a:p>
            <a:pPr>
              <a:lnSpc>
                <a:spcPct val="90000"/>
              </a:lnSpc>
              <a:spcBef>
                <a:spcPts val="600"/>
              </a:spcBef>
            </a:pPr>
            <a:r>
              <a:rPr lang="en-GB" sz="1500" b="0" i="1" dirty="0">
                <a:solidFill>
                  <a:schemeClr val="tx1"/>
                </a:solidFill>
              </a:rPr>
              <a:t>Assurance of new fuel supply is a concern for research reactors (RRs); cooperation between RR organizations and Member States (MS) can be fostered to leverage supply options</a:t>
            </a:r>
          </a:p>
          <a:p>
            <a:pPr>
              <a:lnSpc>
                <a:spcPct val="90000"/>
              </a:lnSpc>
              <a:spcBef>
                <a:spcPts val="600"/>
              </a:spcBef>
            </a:pPr>
            <a:r>
              <a:rPr lang="en-GB" sz="1500" b="0" i="1" dirty="0">
                <a:solidFill>
                  <a:schemeClr val="tx1"/>
                </a:solidFill>
              </a:rPr>
              <a:t>Back-end options for the RR nuclear fuel cycle need to consider non-proliferation, national policy, economics, and environmental concerns as well as technical issues</a:t>
            </a:r>
          </a:p>
          <a:p>
            <a:pPr>
              <a:lnSpc>
                <a:spcPct val="90000"/>
              </a:lnSpc>
              <a:spcBef>
                <a:spcPts val="600"/>
              </a:spcBef>
            </a:pPr>
            <a:r>
              <a:rPr lang="en-GB" sz="1500" b="0" i="1" dirty="0">
                <a:solidFill>
                  <a:schemeClr val="tx1"/>
                </a:solidFill>
              </a:rPr>
              <a:t>The continued safe, reliable, and economic handling, management and storage of RR Spent Nuclear Fuel (SNF) of all types is a serious issue for most MS with RRs</a:t>
            </a:r>
          </a:p>
          <a:p>
            <a:pPr>
              <a:lnSpc>
                <a:spcPct val="90000"/>
              </a:lnSpc>
              <a:spcBef>
                <a:spcPts val="600"/>
              </a:spcBef>
            </a:pPr>
            <a:r>
              <a:rPr lang="en-GB" sz="1500" b="0" i="1" dirty="0">
                <a:solidFill>
                  <a:schemeClr val="tx1"/>
                </a:solidFill>
              </a:rPr>
              <a:t>Ongoing, international programmes seek to convert RR fuel and targets from High Enriched Uranium (HEU) to Low Enriched Uranium (LEU). Many RRs have been converted to LEU fuel and targets, with significant quantities of fresh and spent HEU repatriated to the country of origin. Development and qualification of very high density fuels are necessary to convert the remaining RRs from HEU to LEU</a:t>
            </a:r>
          </a:p>
          <a:p>
            <a:endParaRPr lang="en-GB" sz="1700" dirty="0">
              <a:solidFill>
                <a:schemeClr val="tx1"/>
              </a:solidFill>
            </a:endParaRPr>
          </a:p>
          <a:p>
            <a:r>
              <a:rPr lang="en-GB" sz="1700" dirty="0">
                <a:solidFill>
                  <a:schemeClr val="tx1"/>
                </a:solidFill>
              </a:rPr>
              <a:t>Objectives</a:t>
            </a:r>
            <a:endParaRPr lang="en-GB" sz="1800" dirty="0"/>
          </a:p>
          <a:p>
            <a:pPr marL="285750" indent="-285750">
              <a:spcBef>
                <a:spcPts val="1200"/>
              </a:spcBef>
              <a:buFont typeface="Arial" panose="020B0604020202020204" pitchFamily="34" charset="0"/>
              <a:buChar char="•"/>
            </a:pPr>
            <a:r>
              <a:rPr lang="en-GB" sz="1500" b="0" dirty="0">
                <a:solidFill>
                  <a:schemeClr val="tx1"/>
                </a:solidFill>
              </a:rPr>
              <a:t>To assist MS in strengthening the capability to deal with all fuel cycle issues, including fuel supply, development, fabrication and qualification of new fuels, vulnerabilities related to SNF management and the back end of the fuel cycle</a:t>
            </a:r>
          </a:p>
          <a:p>
            <a:pPr marL="285750" indent="-285750">
              <a:spcBef>
                <a:spcPts val="1200"/>
              </a:spcBef>
              <a:buFont typeface="Arial" panose="020B0604020202020204" pitchFamily="34" charset="0"/>
              <a:buChar char="•"/>
            </a:pPr>
            <a:r>
              <a:rPr lang="en-GB" sz="1500" b="0" dirty="0">
                <a:solidFill>
                  <a:schemeClr val="tx1"/>
                </a:solidFill>
              </a:rPr>
              <a:t>To assist MS, upon request, with the conversion of research reactors and targets for radioisotope production from HEU to LEU and repatriation of SNF to its country of origin</a:t>
            </a:r>
            <a:endParaRPr lang="en-GB" altLang="en-US" sz="1500" b="0"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7720" y="1412776"/>
            <a:ext cx="2202547" cy="1643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1495" y="3284984"/>
            <a:ext cx="2293086"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496" y="4768592"/>
            <a:ext cx="2316128" cy="1540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5843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RR sub-programme (1.4.2.)</a:t>
            </a:r>
          </a:p>
        </p:txBody>
      </p:sp>
      <p:sp>
        <p:nvSpPr>
          <p:cNvPr id="4" name="Content Placeholder 6"/>
          <p:cNvSpPr txBox="1">
            <a:spLocks/>
          </p:cNvSpPr>
          <p:nvPr/>
        </p:nvSpPr>
        <p:spPr>
          <a:xfrm>
            <a:off x="179512" y="1124744"/>
            <a:ext cx="6120680" cy="5400600"/>
          </a:xfrm>
          <a:prstGeom prst="rect">
            <a:avLst/>
          </a:prstGeom>
        </p:spPr>
        <p:txBody>
          <a:bodyPr vert="horz" lIns="91440" tIns="45720" rIns="91440" bIns="45720" rtlCol="0">
            <a:normAutofit fontScale="85000" lnSpcReduction="20000"/>
          </a:bodyPr>
          <a:lstStyle>
            <a:lvl1pPr marL="0" indent="0" algn="l" defTabSz="914400" rtl="0" eaLnBrk="1" latinLnBrk="0" hangingPunct="1">
              <a:spcBef>
                <a:spcPct val="20000"/>
              </a:spcBef>
              <a:buFont typeface="Arial" panose="020B0604020202020204" pitchFamily="34" charset="0"/>
              <a:buNone/>
              <a:defRPr sz="2800" b="1" kern="1200">
                <a:solidFill>
                  <a:srgbClr val="000000"/>
                </a:solidFill>
                <a:latin typeface="Arial "/>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80000"/>
              </a:lnSpc>
              <a:spcBef>
                <a:spcPts val="1800"/>
              </a:spcBef>
            </a:pPr>
            <a:r>
              <a:rPr lang="en-GB" sz="1900" dirty="0">
                <a:solidFill>
                  <a:schemeClr val="tx1"/>
                </a:solidFill>
              </a:rPr>
              <a:t>Project 1.4.2.004 Research reactor operation and maintenance</a:t>
            </a:r>
          </a:p>
          <a:p>
            <a:pPr>
              <a:lnSpc>
                <a:spcPct val="90000"/>
              </a:lnSpc>
              <a:spcBef>
                <a:spcPts val="600"/>
              </a:spcBef>
            </a:pPr>
            <a:r>
              <a:rPr lang="en-GB" sz="1600" b="0" i="1" dirty="0">
                <a:solidFill>
                  <a:schemeClr val="tx1"/>
                </a:solidFill>
              </a:rPr>
              <a:t>Approximately 60% of the operating research reactors (RR) in the world are more than 40 years old. Although the life of such facilities could reach 60 years and beyond, it is of paramount importance that adequate life management programmes (ageing and refurbishment/upgradation programmes) are established well in time</a:t>
            </a:r>
          </a:p>
          <a:p>
            <a:pPr>
              <a:lnSpc>
                <a:spcPct val="90000"/>
              </a:lnSpc>
              <a:spcBef>
                <a:spcPts val="600"/>
              </a:spcBef>
            </a:pPr>
            <a:r>
              <a:rPr lang="en-GB" sz="1600" b="0" i="1" dirty="0">
                <a:solidFill>
                  <a:schemeClr val="tx1"/>
                </a:solidFill>
              </a:rPr>
              <a:t>Adequate operation and maintenance (O&amp;M) plans, as well as management system, need also to be in place to ensure optimization of operational performances of existing research reactors</a:t>
            </a:r>
          </a:p>
          <a:p>
            <a:pPr>
              <a:lnSpc>
                <a:spcPct val="90000"/>
              </a:lnSpc>
              <a:spcBef>
                <a:spcPts val="600"/>
              </a:spcBef>
            </a:pPr>
            <a:r>
              <a:rPr lang="en-GB" sz="1600" b="0" i="1" dirty="0">
                <a:solidFill>
                  <a:schemeClr val="tx1"/>
                </a:solidFill>
              </a:rPr>
              <a:t>Considering the general trend of funding reduction for such facilities and limited succession planning, development and implementation of sound O&amp;M as well as life management programmes are vital to ensure for these facilities a cost-effective completion of their assigned missions</a:t>
            </a:r>
          </a:p>
          <a:p>
            <a:pPr>
              <a:lnSpc>
                <a:spcPct val="90000"/>
              </a:lnSpc>
              <a:spcBef>
                <a:spcPts val="600"/>
              </a:spcBef>
            </a:pPr>
            <a:r>
              <a:rPr lang="en-GB" sz="1600" b="0" i="1" dirty="0">
                <a:solidFill>
                  <a:schemeClr val="tx1"/>
                </a:solidFill>
              </a:rPr>
              <a:t>Another very relevant issue is related to the fact that two thirds of the research reactors ever built, are currently in permanent shut-down state and need to be decommissioned</a:t>
            </a:r>
          </a:p>
          <a:p>
            <a:pPr>
              <a:lnSpc>
                <a:spcPct val="90000"/>
              </a:lnSpc>
              <a:spcBef>
                <a:spcPts val="600"/>
              </a:spcBef>
            </a:pPr>
            <a:endParaRPr lang="en-GB" sz="1500" b="0" i="1" dirty="0">
              <a:solidFill>
                <a:schemeClr val="tx1"/>
              </a:solidFill>
            </a:endParaRPr>
          </a:p>
          <a:p>
            <a:r>
              <a:rPr lang="en-GB" sz="2100" dirty="0">
                <a:solidFill>
                  <a:schemeClr val="tx1"/>
                </a:solidFill>
              </a:rPr>
              <a:t>Objectives</a:t>
            </a:r>
            <a:endParaRPr lang="en-GB" sz="1800" dirty="0"/>
          </a:p>
          <a:p>
            <a:pPr marL="285750" indent="-285750">
              <a:spcBef>
                <a:spcPts val="1200"/>
              </a:spcBef>
              <a:buFont typeface="Arial" panose="020B0604020202020204" pitchFamily="34" charset="0"/>
              <a:buChar char="•"/>
            </a:pPr>
            <a:r>
              <a:rPr lang="en-GB" sz="1800" b="0" dirty="0">
                <a:solidFill>
                  <a:schemeClr val="tx1"/>
                </a:solidFill>
              </a:rPr>
              <a:t>To assist Member States in developing and implementing operation and maintenance plans to improve facility's operational performances and in establishing integrated management systems</a:t>
            </a:r>
          </a:p>
          <a:p>
            <a:pPr marL="285750" indent="-285750">
              <a:spcBef>
                <a:spcPts val="1200"/>
              </a:spcBef>
              <a:buFont typeface="Arial" panose="020B0604020202020204" pitchFamily="34" charset="0"/>
              <a:buChar char="•"/>
            </a:pPr>
            <a:r>
              <a:rPr lang="en-GB" sz="1800" b="0" dirty="0">
                <a:solidFill>
                  <a:schemeClr val="tx1"/>
                </a:solidFill>
              </a:rPr>
              <a:t>To assist Member States in developing and implementing ageing management and renovation/upgradation programmes for facility's life management</a:t>
            </a:r>
          </a:p>
          <a:p>
            <a:pPr marL="285750" indent="-285750">
              <a:spcBef>
                <a:spcPts val="1200"/>
              </a:spcBef>
              <a:buFont typeface="Arial" panose="020B0604020202020204" pitchFamily="34" charset="0"/>
              <a:buChar char="•"/>
            </a:pPr>
            <a:r>
              <a:rPr lang="en-GB" sz="1800" b="0" dirty="0">
                <a:solidFill>
                  <a:schemeClr val="tx1"/>
                </a:solidFill>
              </a:rPr>
              <a:t>To contribute to IAEA cross-cutting activities on research reactors' decommissioning</a:t>
            </a:r>
            <a:endParaRPr lang="en-GB" altLang="en-US" sz="1800" b="0" dirty="0">
              <a:solidFill>
                <a:schemeClr val="tx1"/>
              </a:solidFill>
            </a:endParaRPr>
          </a:p>
        </p:txBody>
      </p:sp>
      <p:pic>
        <p:nvPicPr>
          <p:cNvPr id="6" name="Picture 1" descr="100_0451"/>
          <p:cNvPicPr>
            <a:picLocks noChangeAspect="1" noChangeArrowheads="1"/>
          </p:cNvPicPr>
          <p:nvPr/>
        </p:nvPicPr>
        <p:blipFill>
          <a:blip r:embed="rId2">
            <a:extLst>
              <a:ext uri="{28A0092B-C50C-407E-A947-70E740481C1C}">
                <a14:useLocalDpi xmlns:a14="http://schemas.microsoft.com/office/drawing/2010/main" val="0"/>
              </a:ext>
            </a:extLst>
          </a:blip>
          <a:srcRect l="29324" t="15903" r="12958" b="4822"/>
          <a:stretch>
            <a:fillRect/>
          </a:stretch>
        </p:blipFill>
        <p:spPr bwMode="auto">
          <a:xfrm>
            <a:off x="6482890" y="4941168"/>
            <a:ext cx="2204425" cy="172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8507" y="1547196"/>
            <a:ext cx="2382369" cy="17858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93917" y="3570566"/>
            <a:ext cx="2382369" cy="1226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6067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80728"/>
            <a:ext cx="6840760" cy="864096"/>
          </a:xfrm>
        </p:spPr>
        <p:txBody>
          <a:bodyPr>
            <a:normAutofit/>
          </a:bodyPr>
          <a:lstStyle/>
          <a:p>
            <a:r>
              <a:rPr lang="en-GB" dirty="0"/>
              <a:t>RRS (O&amp;M) - Major  Activities</a:t>
            </a:r>
          </a:p>
        </p:txBody>
      </p:sp>
      <p:sp>
        <p:nvSpPr>
          <p:cNvPr id="3" name="Content Placeholder 2"/>
          <p:cNvSpPr>
            <a:spLocks noGrp="1"/>
          </p:cNvSpPr>
          <p:nvPr>
            <p:ph idx="1"/>
          </p:nvPr>
        </p:nvSpPr>
        <p:spPr>
          <a:xfrm>
            <a:off x="251520" y="2348880"/>
            <a:ext cx="8712968" cy="3744416"/>
          </a:xfrm>
        </p:spPr>
        <p:txBody>
          <a:bodyPr>
            <a:normAutofit/>
          </a:bodyPr>
          <a:lstStyle/>
          <a:p>
            <a:pPr marL="457200" indent="-457200"/>
            <a:r>
              <a:rPr lang="en-GB" dirty="0">
                <a:solidFill>
                  <a:schemeClr val="tx2"/>
                </a:solidFill>
              </a:rPr>
              <a:t>Technical Meetings </a:t>
            </a:r>
          </a:p>
          <a:p>
            <a:pPr marL="457200" indent="-457200"/>
            <a:r>
              <a:rPr lang="en-GB" dirty="0">
                <a:solidFill>
                  <a:schemeClr val="tx2"/>
                </a:solidFill>
              </a:rPr>
              <a:t>Training Workshops</a:t>
            </a:r>
          </a:p>
          <a:p>
            <a:pPr marL="457200" lvl="0" indent="-457200"/>
            <a:r>
              <a:rPr lang="en-GB" dirty="0">
                <a:solidFill>
                  <a:schemeClr val="tx2"/>
                </a:solidFill>
              </a:rPr>
              <a:t>Peer Review and Expert Missions</a:t>
            </a:r>
          </a:p>
          <a:p>
            <a:pPr marL="457200" lvl="0" indent="-457200"/>
            <a:r>
              <a:rPr lang="en-GB" dirty="0">
                <a:solidFill>
                  <a:schemeClr val="tx2"/>
                </a:solidFill>
              </a:rPr>
              <a:t>Coordinated Research Projects</a:t>
            </a:r>
          </a:p>
          <a:p>
            <a:pPr marL="457200" lvl="0" indent="-457200"/>
            <a:r>
              <a:rPr lang="en-GB" dirty="0">
                <a:solidFill>
                  <a:schemeClr val="tx2"/>
                </a:solidFill>
              </a:rPr>
              <a:t>RR Information Resources</a:t>
            </a:r>
          </a:p>
          <a:p>
            <a:pPr marL="457200" lvl="0" indent="-457200"/>
            <a:r>
              <a:rPr lang="en-GB" dirty="0">
                <a:solidFill>
                  <a:schemeClr val="tx2"/>
                </a:solidFill>
              </a:rPr>
              <a:t>Publications</a:t>
            </a:r>
            <a:r>
              <a:rPr lang="en-GB" sz="2900" dirty="0">
                <a:solidFill>
                  <a:schemeClr val="tx1"/>
                </a:solidFill>
              </a:rPr>
              <a:t> </a:t>
            </a:r>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272755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764704"/>
            <a:ext cx="6120680" cy="864096"/>
          </a:xfrm>
        </p:spPr>
        <p:txBody>
          <a:bodyPr/>
          <a:lstStyle/>
          <a:p>
            <a:r>
              <a:rPr lang="en-GB" dirty="0"/>
              <a:t>Technical Meetings</a:t>
            </a:r>
          </a:p>
        </p:txBody>
      </p:sp>
      <p:sp>
        <p:nvSpPr>
          <p:cNvPr id="3" name="Content Placeholder 2"/>
          <p:cNvSpPr>
            <a:spLocks noGrp="1"/>
          </p:cNvSpPr>
          <p:nvPr>
            <p:ph idx="1"/>
          </p:nvPr>
        </p:nvSpPr>
        <p:spPr>
          <a:xfrm>
            <a:off x="251520" y="1700808"/>
            <a:ext cx="8712968" cy="4536504"/>
          </a:xfrm>
        </p:spPr>
        <p:txBody>
          <a:bodyPr>
            <a:normAutofit/>
          </a:bodyPr>
          <a:lstStyle/>
          <a:p>
            <a:pPr marL="457200" indent="-457200">
              <a:spcBef>
                <a:spcPts val="3000"/>
              </a:spcBef>
            </a:pPr>
            <a:r>
              <a:rPr lang="en-GB" sz="2800" dirty="0">
                <a:solidFill>
                  <a:schemeClr val="tx1"/>
                </a:solidFill>
              </a:rPr>
              <a:t>Ageing Management, Refurbishment and Modernization of research reactors (every two-years, held in Oct 2017, next in 2019)</a:t>
            </a:r>
          </a:p>
          <a:p>
            <a:pPr marL="457200" indent="-457200">
              <a:spcBef>
                <a:spcPts val="3000"/>
              </a:spcBef>
            </a:pPr>
            <a:r>
              <a:rPr lang="en-GB" sz="2800" dirty="0">
                <a:solidFill>
                  <a:schemeClr val="tx1"/>
                </a:solidFill>
              </a:rPr>
              <a:t>Upgrades to Digital Instrumentation and Control Systems for Research Reactors (every two years, held in Jul 2017, next in 2019)</a:t>
            </a:r>
          </a:p>
          <a:p>
            <a:pPr marL="457200" lvl="0" indent="-457200">
              <a:spcBef>
                <a:spcPts val="3000"/>
              </a:spcBef>
            </a:pPr>
            <a:r>
              <a:rPr lang="en-GB" sz="2800" dirty="0">
                <a:solidFill>
                  <a:schemeClr val="tx1"/>
                </a:solidFill>
              </a:rPr>
              <a:t>Good Operating Practices and sharing of experience (planned in Oct, 2018)</a:t>
            </a:r>
          </a:p>
        </p:txBody>
      </p:sp>
    </p:spTree>
    <p:extLst>
      <p:ext uri="{BB962C8B-B14F-4D97-AF65-F5344CB8AC3E}">
        <p14:creationId xmlns:p14="http://schemas.microsoft.com/office/powerpoint/2010/main" val="378460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764704"/>
            <a:ext cx="6120680" cy="864096"/>
          </a:xfrm>
        </p:spPr>
        <p:txBody>
          <a:bodyPr>
            <a:normAutofit/>
          </a:bodyPr>
          <a:lstStyle/>
          <a:p>
            <a:r>
              <a:rPr lang="en-GB" dirty="0"/>
              <a:t>Training Workshops</a:t>
            </a:r>
          </a:p>
        </p:txBody>
      </p:sp>
      <p:sp>
        <p:nvSpPr>
          <p:cNvPr id="3" name="Content Placeholder 2"/>
          <p:cNvSpPr>
            <a:spLocks noGrp="1"/>
          </p:cNvSpPr>
          <p:nvPr>
            <p:ph idx="1"/>
          </p:nvPr>
        </p:nvSpPr>
        <p:spPr>
          <a:xfrm>
            <a:off x="251520" y="1916832"/>
            <a:ext cx="8712968" cy="4320480"/>
          </a:xfrm>
        </p:spPr>
        <p:txBody>
          <a:bodyPr>
            <a:normAutofit/>
          </a:bodyPr>
          <a:lstStyle/>
          <a:p>
            <a:pPr marL="457200" indent="-457200">
              <a:spcBef>
                <a:spcPts val="3000"/>
              </a:spcBef>
            </a:pPr>
            <a:r>
              <a:rPr lang="en-GB" sz="2800" dirty="0">
                <a:solidFill>
                  <a:schemeClr val="tx1"/>
                </a:solidFill>
              </a:rPr>
              <a:t>ISI, NDE and On Line Monitoring (OLM) techniques (every two-year; June 2018)</a:t>
            </a:r>
          </a:p>
          <a:p>
            <a:pPr marL="457200" indent="-457200">
              <a:spcBef>
                <a:spcPts val="3000"/>
              </a:spcBef>
            </a:pPr>
            <a:r>
              <a:rPr lang="en-GB" sz="2800" dirty="0">
                <a:solidFill>
                  <a:schemeClr val="tx1"/>
                </a:solidFill>
              </a:rPr>
              <a:t>Integrated Management Systems (IMS) (every two-year; planned in 2019)</a:t>
            </a:r>
          </a:p>
          <a:p>
            <a:pPr marL="457200" indent="-457200">
              <a:spcBef>
                <a:spcPts val="3000"/>
              </a:spcBef>
            </a:pPr>
            <a:r>
              <a:rPr lang="en-GB" sz="2800" dirty="0">
                <a:solidFill>
                  <a:schemeClr val="tx1"/>
                </a:solidFill>
              </a:rPr>
              <a:t>Planning for decommissioning / Managing transition from permanent shut down to decommissioning </a:t>
            </a:r>
          </a:p>
        </p:txBody>
      </p:sp>
    </p:spTree>
    <p:extLst>
      <p:ext uri="{BB962C8B-B14F-4D97-AF65-F5344CB8AC3E}">
        <p14:creationId xmlns:p14="http://schemas.microsoft.com/office/powerpoint/2010/main" val="12155395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908720"/>
            <a:ext cx="8568953" cy="2016224"/>
          </a:xfrm>
        </p:spPr>
        <p:txBody>
          <a:bodyPr>
            <a:noAutofit/>
          </a:bodyPr>
          <a:lstStyle/>
          <a:p>
            <a:pPr algn="ctr"/>
            <a:r>
              <a:rPr lang="en-GB" dirty="0"/>
              <a:t>Operation and Maintenance Assessment for Research Reactors (OMARR) - Objectives</a:t>
            </a:r>
          </a:p>
        </p:txBody>
      </p:sp>
      <p:sp>
        <p:nvSpPr>
          <p:cNvPr id="3" name="Subtitle 2"/>
          <p:cNvSpPr>
            <a:spLocks noGrp="1"/>
          </p:cNvSpPr>
          <p:nvPr>
            <p:ph type="subTitle" idx="1"/>
          </p:nvPr>
        </p:nvSpPr>
        <p:spPr>
          <a:xfrm>
            <a:off x="323528" y="2996952"/>
            <a:ext cx="8568953" cy="3384376"/>
          </a:xfrm>
        </p:spPr>
        <p:txBody>
          <a:bodyPr/>
          <a:lstStyle/>
          <a:p>
            <a:pPr marL="457200" indent="-457200">
              <a:buFont typeface="Arial" panose="020B0604020202020204" pitchFamily="34" charset="0"/>
              <a:buChar char="•"/>
            </a:pPr>
            <a:r>
              <a:rPr lang="en-GB" b="0" dirty="0"/>
              <a:t>Provide advice </a:t>
            </a:r>
            <a:r>
              <a:rPr lang="en-US" b="0" dirty="0"/>
              <a:t>and assistance to Member States in enhancing the </a:t>
            </a:r>
            <a:r>
              <a:rPr lang="en-GB" b="0" dirty="0"/>
              <a:t>performance of research reactors</a:t>
            </a:r>
          </a:p>
          <a:p>
            <a:pPr marL="457200" indent="-457200">
              <a:buFont typeface="Arial" panose="020B0604020202020204" pitchFamily="34" charset="0"/>
              <a:buChar char="•"/>
            </a:pPr>
            <a:r>
              <a:rPr lang="en-US" b="0" dirty="0"/>
              <a:t>Identify areas for improvement </a:t>
            </a:r>
          </a:p>
          <a:p>
            <a:pPr marL="457200" indent="-457200">
              <a:buFont typeface="Arial" panose="020B0604020202020204" pitchFamily="34" charset="0"/>
              <a:buChar char="•"/>
            </a:pPr>
            <a:r>
              <a:rPr lang="en-US" b="0" dirty="0"/>
              <a:t>Address specific operational challenges</a:t>
            </a:r>
          </a:p>
          <a:p>
            <a:pPr marL="457200" indent="-457200">
              <a:buFont typeface="Arial" panose="020B0604020202020204" pitchFamily="34" charset="0"/>
              <a:buChar char="•"/>
            </a:pPr>
            <a:r>
              <a:rPr lang="en-US" b="0" dirty="0"/>
              <a:t>Create a space for sharing experiences and good practices</a:t>
            </a:r>
            <a:endParaRPr lang="en-GB" b="0" dirty="0"/>
          </a:p>
        </p:txBody>
      </p:sp>
    </p:spTree>
    <p:extLst>
      <p:ext uri="{BB962C8B-B14F-4D97-AF65-F5344CB8AC3E}">
        <p14:creationId xmlns:p14="http://schemas.microsoft.com/office/powerpoint/2010/main" val="826732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568953" cy="1080120"/>
          </a:xfrm>
        </p:spPr>
        <p:txBody>
          <a:bodyPr>
            <a:normAutofit/>
          </a:bodyPr>
          <a:lstStyle/>
          <a:p>
            <a:pPr marL="457200" indent="-457200" algn="ctr"/>
            <a:r>
              <a:rPr lang="en-GB" sz="4800" dirty="0"/>
              <a:t>Scope</a:t>
            </a:r>
          </a:p>
        </p:txBody>
      </p:sp>
      <p:sp>
        <p:nvSpPr>
          <p:cNvPr id="3" name="Subtitle 2"/>
          <p:cNvSpPr>
            <a:spLocks noGrp="1"/>
          </p:cNvSpPr>
          <p:nvPr>
            <p:ph type="subTitle" idx="1"/>
          </p:nvPr>
        </p:nvSpPr>
        <p:spPr>
          <a:xfrm>
            <a:off x="323527" y="2209800"/>
            <a:ext cx="8568953" cy="3810000"/>
          </a:xfrm>
        </p:spPr>
        <p:txBody>
          <a:bodyPr>
            <a:normAutofit/>
          </a:bodyPr>
          <a:lstStyle/>
          <a:p>
            <a:pPr marL="361950" indent="-361950">
              <a:buFont typeface="Arial" panose="020B0604020202020204" pitchFamily="34" charset="0"/>
              <a:buChar char="•"/>
            </a:pPr>
            <a:r>
              <a:rPr lang="en-US" dirty="0"/>
              <a:t>Performance oriented and focuses on good practices</a:t>
            </a:r>
          </a:p>
          <a:p>
            <a:pPr marL="361950" indent="-361950">
              <a:buFont typeface="Arial" panose="020B0604020202020204" pitchFamily="34" charset="0"/>
              <a:buChar char="•"/>
            </a:pPr>
            <a:r>
              <a:rPr lang="en-US" dirty="0"/>
              <a:t>Operational plans, procedures and practices, including operational performance indicators;</a:t>
            </a:r>
          </a:p>
          <a:p>
            <a:pPr marL="361950" indent="-361950">
              <a:buFont typeface="Arial" panose="020B0604020202020204" pitchFamily="34" charset="0"/>
              <a:buChar char="•"/>
            </a:pPr>
            <a:r>
              <a:rPr lang="en-US" dirty="0"/>
              <a:t>Maintenance plans, procedures and practices, including non-destructive examination and in-service inspections;</a:t>
            </a:r>
          </a:p>
          <a:p>
            <a:pPr marL="361950" indent="-361950">
              <a:buFont typeface="Arial" panose="020B0604020202020204" pitchFamily="34" charset="0"/>
              <a:buChar char="•"/>
            </a:pPr>
            <a:r>
              <a:rPr lang="en-US" dirty="0"/>
              <a:t>Ageing management plans and practices;</a:t>
            </a:r>
            <a:endParaRPr lang="en-GB" dirty="0"/>
          </a:p>
        </p:txBody>
      </p:sp>
    </p:spTree>
    <p:extLst>
      <p:ext uri="{BB962C8B-B14F-4D97-AF65-F5344CB8AC3E}">
        <p14:creationId xmlns:p14="http://schemas.microsoft.com/office/powerpoint/2010/main" val="1809401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8568953" cy="1080120"/>
          </a:xfrm>
        </p:spPr>
        <p:txBody>
          <a:bodyPr>
            <a:normAutofit/>
          </a:bodyPr>
          <a:lstStyle/>
          <a:p>
            <a:pPr algn="ctr"/>
            <a:r>
              <a:rPr lang="en-GB" sz="4800" dirty="0"/>
              <a:t>Scope</a:t>
            </a:r>
          </a:p>
        </p:txBody>
      </p:sp>
      <p:sp>
        <p:nvSpPr>
          <p:cNvPr id="3" name="Subtitle 2"/>
          <p:cNvSpPr>
            <a:spLocks noGrp="1"/>
          </p:cNvSpPr>
          <p:nvPr>
            <p:ph type="subTitle" idx="1"/>
          </p:nvPr>
        </p:nvSpPr>
        <p:spPr>
          <a:xfrm>
            <a:off x="323527" y="2438400"/>
            <a:ext cx="8568953" cy="3886200"/>
          </a:xfrm>
        </p:spPr>
        <p:txBody>
          <a:bodyPr/>
          <a:lstStyle/>
          <a:p>
            <a:pPr marL="361950" indent="-361950">
              <a:buFont typeface="Arial" panose="020B0604020202020204" pitchFamily="34" charset="0"/>
              <a:buChar char="•"/>
            </a:pPr>
            <a:r>
              <a:rPr lang="en-US" dirty="0"/>
              <a:t>Human resources development including for technical services</a:t>
            </a:r>
          </a:p>
          <a:p>
            <a:pPr marL="361950" indent="-361950">
              <a:buFont typeface="Arial" panose="020B0604020202020204" pitchFamily="34" charset="0"/>
              <a:buChar char="•"/>
            </a:pPr>
            <a:r>
              <a:rPr lang="en-US" dirty="0"/>
              <a:t>Quality assurance and integrated management system</a:t>
            </a:r>
          </a:p>
          <a:p>
            <a:pPr marL="361950" indent="-361950">
              <a:buFont typeface="Arial" panose="020B0604020202020204" pitchFamily="34" charset="0"/>
              <a:buChar char="•"/>
            </a:pPr>
            <a:r>
              <a:rPr lang="en-US" dirty="0"/>
              <a:t>Plant asset and configuration management</a:t>
            </a:r>
          </a:p>
          <a:p>
            <a:pPr marL="361950" indent="-361950">
              <a:buFont typeface="Arial" panose="020B0604020202020204" pitchFamily="34" charset="0"/>
              <a:buChar char="•"/>
            </a:pPr>
            <a:r>
              <a:rPr lang="en-US" dirty="0"/>
              <a:t>Plant modification and/or refurbishment</a:t>
            </a:r>
            <a:endParaRPr lang="en-GB" dirty="0"/>
          </a:p>
        </p:txBody>
      </p:sp>
    </p:spTree>
    <p:extLst>
      <p:ext uri="{BB962C8B-B14F-4D97-AF65-F5344CB8AC3E}">
        <p14:creationId xmlns:p14="http://schemas.microsoft.com/office/powerpoint/2010/main" val="21303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072735" y="2329716"/>
            <a:ext cx="2787297" cy="523220"/>
          </a:xfrm>
          <a:prstGeom prst="rect">
            <a:avLst/>
          </a:prstGeom>
          <a:noFill/>
        </p:spPr>
        <p:txBody>
          <a:bodyPr>
            <a:spAutoFit/>
          </a:bodyPr>
          <a:lstStyle/>
          <a:p>
            <a:pPr algn="ctr" fontAlgn="auto">
              <a:spcBef>
                <a:spcPts val="600"/>
              </a:spcBef>
              <a:spcAft>
                <a:spcPts val="0"/>
              </a:spcAft>
              <a:defRPr/>
            </a:pPr>
            <a:r>
              <a:rPr lang="en-GB" sz="1400" b="1" dirty="0">
                <a:ln>
                  <a:solidFill>
                    <a:prstClr val="black"/>
                  </a:solidFill>
                </a:ln>
                <a:solidFill>
                  <a:prstClr val="white"/>
                </a:solidFill>
                <a:latin typeface="Aharoni" pitchFamily="2" charset="-79"/>
                <a:cs typeface="Aharoni" pitchFamily="2" charset="-79"/>
              </a:rPr>
              <a:t>Silicon doping for electronic components </a:t>
            </a:r>
          </a:p>
        </p:txBody>
      </p:sp>
      <p:sp>
        <p:nvSpPr>
          <p:cNvPr id="6" name="TextBox 5"/>
          <p:cNvSpPr txBox="1"/>
          <p:nvPr/>
        </p:nvSpPr>
        <p:spPr>
          <a:xfrm>
            <a:off x="6593033" y="3337828"/>
            <a:ext cx="2637260" cy="523220"/>
          </a:xfrm>
          <a:prstGeom prst="rect">
            <a:avLst/>
          </a:prstGeom>
          <a:noFill/>
        </p:spPr>
        <p:txBody>
          <a:bodyPr wrap="none">
            <a:spAutoFit/>
          </a:bodyPr>
          <a:lstStyle/>
          <a:p>
            <a:pPr algn="ctr" fontAlgn="auto">
              <a:spcBef>
                <a:spcPts val="0"/>
              </a:spcBef>
              <a:spcAft>
                <a:spcPts val="0"/>
              </a:spcAft>
              <a:defRPr/>
            </a:pPr>
            <a:r>
              <a:rPr lang="en-GB" sz="1400" dirty="0">
                <a:ln>
                  <a:solidFill>
                    <a:prstClr val="black"/>
                  </a:solidFill>
                </a:ln>
                <a:solidFill>
                  <a:prstClr val="white"/>
                </a:solidFill>
                <a:latin typeface="Aharoni" pitchFamily="2" charset="-79"/>
                <a:cs typeface="Aharoni" pitchFamily="2" charset="-79"/>
              </a:rPr>
              <a:t>Non-destructive Examination</a:t>
            </a:r>
          </a:p>
          <a:p>
            <a:pPr algn="ctr" fontAlgn="auto">
              <a:spcBef>
                <a:spcPts val="0"/>
              </a:spcBef>
              <a:spcAft>
                <a:spcPts val="0"/>
              </a:spcAft>
              <a:defRPr/>
            </a:pPr>
            <a:r>
              <a:rPr lang="en-GB" sz="1400" dirty="0">
                <a:ln>
                  <a:solidFill>
                    <a:prstClr val="black"/>
                  </a:solidFill>
                </a:ln>
                <a:solidFill>
                  <a:prstClr val="white"/>
                </a:solidFill>
                <a:latin typeface="Aharoni" pitchFamily="2" charset="-79"/>
                <a:cs typeface="Aharoni" pitchFamily="2" charset="-79"/>
              </a:rPr>
              <a:t>(e.g. neutron imaging)</a:t>
            </a:r>
          </a:p>
        </p:txBody>
      </p:sp>
      <p:sp>
        <p:nvSpPr>
          <p:cNvPr id="7" name="TextBox 6"/>
          <p:cNvSpPr txBox="1"/>
          <p:nvPr/>
        </p:nvSpPr>
        <p:spPr>
          <a:xfrm>
            <a:off x="323528" y="3489360"/>
            <a:ext cx="2028120" cy="307777"/>
          </a:xfrm>
          <a:prstGeom prst="rect">
            <a:avLst/>
          </a:prstGeom>
          <a:noFill/>
        </p:spPr>
        <p:txBody>
          <a:bodyPr wrap="none">
            <a:spAutoFit/>
          </a:bodyPr>
          <a:lstStyle/>
          <a:p>
            <a:pPr algn="ctr" fontAlgn="auto">
              <a:spcBef>
                <a:spcPts val="0"/>
              </a:spcBef>
              <a:spcAft>
                <a:spcPts val="0"/>
              </a:spcAft>
              <a:defRPr/>
            </a:pPr>
            <a:r>
              <a:rPr lang="en-GB" sz="1400" dirty="0">
                <a:ln>
                  <a:solidFill>
                    <a:prstClr val="black"/>
                  </a:solidFill>
                </a:ln>
                <a:solidFill>
                  <a:prstClr val="white"/>
                </a:solidFill>
                <a:latin typeface="Aharoni" pitchFamily="2" charset="-79"/>
                <a:cs typeface="Aharoni" pitchFamily="2" charset="-79"/>
              </a:rPr>
              <a:t>Gemstones coloration</a:t>
            </a:r>
          </a:p>
        </p:txBody>
      </p:sp>
      <p:sp>
        <p:nvSpPr>
          <p:cNvPr id="8" name="TextBox 7"/>
          <p:cNvSpPr txBox="1"/>
          <p:nvPr/>
        </p:nvSpPr>
        <p:spPr>
          <a:xfrm>
            <a:off x="5436096" y="5733256"/>
            <a:ext cx="3677438" cy="738664"/>
          </a:xfrm>
          <a:prstGeom prst="rect">
            <a:avLst/>
          </a:prstGeom>
          <a:noFill/>
        </p:spPr>
        <p:txBody>
          <a:bodyPr>
            <a:spAutoFit/>
          </a:bodyPr>
          <a:lstStyle/>
          <a:p>
            <a:pPr>
              <a:spcBef>
                <a:spcPts val="0"/>
              </a:spcBef>
              <a:defRPr/>
            </a:pPr>
            <a:r>
              <a:rPr lang="en-GB" sz="1400" dirty="0">
                <a:ln>
                  <a:solidFill>
                    <a:prstClr val="black"/>
                  </a:solidFill>
                </a:ln>
                <a:solidFill>
                  <a:prstClr val="white"/>
                </a:solidFill>
                <a:latin typeface="Aharoni" pitchFamily="2" charset="-79"/>
                <a:cs typeface="Aharoni" pitchFamily="2" charset="-79"/>
              </a:rPr>
              <a:t>Support to Nuclear Power Industry (Fuel qualification, NPP life extension, material testing)</a:t>
            </a:r>
          </a:p>
        </p:txBody>
      </p:sp>
      <p:sp>
        <p:nvSpPr>
          <p:cNvPr id="9" name="TextBox 8"/>
          <p:cNvSpPr txBox="1"/>
          <p:nvPr/>
        </p:nvSpPr>
        <p:spPr>
          <a:xfrm>
            <a:off x="56655" y="5517232"/>
            <a:ext cx="2757486" cy="523220"/>
          </a:xfrm>
          <a:prstGeom prst="rect">
            <a:avLst/>
          </a:prstGeom>
          <a:noFill/>
        </p:spPr>
        <p:txBody>
          <a:bodyPr wrap="none">
            <a:spAutoFit/>
          </a:bodyPr>
          <a:lstStyle/>
          <a:p>
            <a:pPr algn="ctr" fontAlgn="auto">
              <a:spcBef>
                <a:spcPts val="0"/>
              </a:spcBef>
              <a:spcAft>
                <a:spcPts val="0"/>
              </a:spcAft>
              <a:defRPr/>
            </a:pPr>
            <a:r>
              <a:rPr lang="en-GB" sz="1400" dirty="0">
                <a:ln>
                  <a:solidFill>
                    <a:prstClr val="black"/>
                  </a:solidFill>
                </a:ln>
                <a:solidFill>
                  <a:prstClr val="white"/>
                </a:solidFill>
                <a:latin typeface="Aharoni" pitchFamily="2" charset="-79"/>
                <a:cs typeface="Aharoni" pitchFamily="2" charset="-79"/>
              </a:rPr>
              <a:t>Education &amp; training in nuclear</a:t>
            </a:r>
            <a:br>
              <a:rPr lang="en-GB" sz="1400" dirty="0">
                <a:ln>
                  <a:solidFill>
                    <a:prstClr val="black"/>
                  </a:solidFill>
                </a:ln>
                <a:solidFill>
                  <a:prstClr val="white"/>
                </a:solidFill>
                <a:latin typeface="Aharoni" pitchFamily="2" charset="-79"/>
                <a:cs typeface="Aharoni" pitchFamily="2" charset="-79"/>
              </a:rPr>
            </a:br>
            <a:r>
              <a:rPr lang="en-GB" sz="1400" dirty="0">
                <a:ln>
                  <a:solidFill>
                    <a:prstClr val="black"/>
                  </a:solidFill>
                </a:ln>
                <a:solidFill>
                  <a:prstClr val="white"/>
                </a:solidFill>
                <a:latin typeface="Aharoni" pitchFamily="2" charset="-79"/>
                <a:cs typeface="Aharoni" pitchFamily="2" charset="-79"/>
              </a:rPr>
              <a:t>science &amp; technology</a:t>
            </a:r>
          </a:p>
        </p:txBody>
      </p:sp>
      <p:sp>
        <p:nvSpPr>
          <p:cNvPr id="10" name="TextBox 9"/>
          <p:cNvSpPr txBox="1"/>
          <p:nvPr/>
        </p:nvSpPr>
        <p:spPr>
          <a:xfrm>
            <a:off x="4932040" y="2330296"/>
            <a:ext cx="2664296" cy="738664"/>
          </a:xfrm>
          <a:prstGeom prst="rect">
            <a:avLst/>
          </a:prstGeom>
          <a:noFill/>
        </p:spPr>
        <p:txBody>
          <a:bodyPr>
            <a:spAutoFit/>
          </a:bodyPr>
          <a:lstStyle/>
          <a:p>
            <a:pPr algn="ctr" fontAlgn="auto">
              <a:spcBef>
                <a:spcPts val="0"/>
              </a:spcBef>
              <a:spcAft>
                <a:spcPts val="0"/>
              </a:spcAft>
              <a:defRPr/>
            </a:pPr>
            <a:r>
              <a:rPr lang="en-GB" sz="1400" dirty="0">
                <a:ln>
                  <a:solidFill>
                    <a:prstClr val="black"/>
                  </a:solidFill>
                </a:ln>
                <a:solidFill>
                  <a:prstClr val="white"/>
                </a:solidFill>
                <a:latin typeface="Aharoni" pitchFamily="2" charset="-79"/>
                <a:cs typeface="Aharoni" pitchFamily="2" charset="-79"/>
              </a:rPr>
              <a:t>Radioisotopes for medical, industrial and agricultural applications</a:t>
            </a:r>
          </a:p>
        </p:txBody>
      </p:sp>
      <p:pic>
        <p:nvPicPr>
          <p:cNvPr id="5128"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574675" y="1862138"/>
            <a:ext cx="1514475"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1835696" y="6236731"/>
            <a:ext cx="3600666" cy="523220"/>
          </a:xfrm>
          <a:prstGeom prst="rect">
            <a:avLst/>
          </a:prstGeom>
          <a:noFill/>
        </p:spPr>
        <p:txBody>
          <a:bodyPr wrap="none">
            <a:spAutoFit/>
          </a:bodyPr>
          <a:lstStyle/>
          <a:p>
            <a:pPr algn="ctr" fontAlgn="auto">
              <a:spcBef>
                <a:spcPts val="0"/>
              </a:spcBef>
              <a:spcAft>
                <a:spcPts val="0"/>
              </a:spcAft>
              <a:defRPr/>
            </a:pPr>
            <a:r>
              <a:rPr lang="en-GB" sz="1400" dirty="0">
                <a:ln>
                  <a:solidFill>
                    <a:prstClr val="black"/>
                  </a:solidFill>
                </a:ln>
                <a:solidFill>
                  <a:prstClr val="white"/>
                </a:solidFill>
                <a:latin typeface="Aharoni" pitchFamily="2" charset="-79"/>
                <a:cs typeface="Aharoni" pitchFamily="2" charset="-79"/>
              </a:rPr>
              <a:t>Research in many Scientific Disciplines</a:t>
            </a:r>
          </a:p>
          <a:p>
            <a:pPr algn="ctr" fontAlgn="auto">
              <a:spcBef>
                <a:spcPts val="0"/>
              </a:spcBef>
              <a:spcAft>
                <a:spcPts val="0"/>
              </a:spcAft>
              <a:defRPr/>
            </a:pPr>
            <a:r>
              <a:rPr lang="en-GB" sz="1400" dirty="0">
                <a:ln>
                  <a:solidFill>
                    <a:prstClr val="black"/>
                  </a:solidFill>
                </a:ln>
                <a:solidFill>
                  <a:prstClr val="white"/>
                </a:solidFill>
                <a:latin typeface="Aharoni" pitchFamily="2" charset="-79"/>
                <a:cs typeface="Aharoni" pitchFamily="2" charset="-79"/>
              </a:rPr>
              <a:t>(e.g. geological &amp; environmental studies)</a:t>
            </a:r>
          </a:p>
        </p:txBody>
      </p:sp>
      <p:pic>
        <p:nvPicPr>
          <p:cNvPr id="5130" name="Picture 6" descr="clas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4005263"/>
            <a:ext cx="179705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 descr="100_0451"/>
          <p:cNvPicPr>
            <a:picLocks noChangeAspect="1" noChangeArrowheads="1"/>
          </p:cNvPicPr>
          <p:nvPr/>
        </p:nvPicPr>
        <p:blipFill>
          <a:blip r:embed="rId4">
            <a:extLst>
              <a:ext uri="{28A0092B-C50C-407E-A947-70E740481C1C}">
                <a14:useLocalDpi xmlns:a14="http://schemas.microsoft.com/office/drawing/2010/main" val="0"/>
              </a:ext>
            </a:extLst>
          </a:blip>
          <a:srcRect l="29324" t="15903" r="12958" b="4822"/>
          <a:stretch>
            <a:fillRect/>
          </a:stretch>
        </p:blipFill>
        <p:spPr bwMode="auto">
          <a:xfrm>
            <a:off x="2617788" y="2838450"/>
            <a:ext cx="2674937"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ectangle 2"/>
          <p:cNvSpPr txBox="1">
            <a:spLocks noChangeArrowheads="1"/>
          </p:cNvSpPr>
          <p:nvPr/>
        </p:nvSpPr>
        <p:spPr>
          <a:xfrm>
            <a:off x="282575" y="98425"/>
            <a:ext cx="8534400" cy="762000"/>
          </a:xfrm>
          <a:prstGeom prst="rect">
            <a:avLst/>
          </a:prstGeom>
          <a:noFill/>
        </p:spPr>
        <p:txBody>
          <a:bodyPr lIns="92075" tIns="46038" rIns="92075" bIns="46038"/>
          <a:lstStyle>
            <a:lvl1pPr algn="l" rtl="0" eaLnBrk="0" fontAlgn="base" hangingPunct="0">
              <a:spcBef>
                <a:spcPct val="20000"/>
              </a:spcBef>
              <a:spcAft>
                <a:spcPct val="0"/>
              </a:spcAft>
              <a:defRPr sz="3600" b="1">
                <a:solidFill>
                  <a:srgbClr val="CCECFF"/>
                </a:solidFill>
                <a:latin typeface="+mj-lt"/>
                <a:ea typeface="+mj-ea"/>
                <a:cs typeface="+mj-cs"/>
              </a:defRPr>
            </a:lvl1pPr>
            <a:lvl2pPr algn="l" rtl="0" eaLnBrk="0" fontAlgn="base" hangingPunct="0">
              <a:spcBef>
                <a:spcPct val="20000"/>
              </a:spcBef>
              <a:spcAft>
                <a:spcPct val="0"/>
              </a:spcAft>
              <a:defRPr sz="3600" b="1">
                <a:solidFill>
                  <a:srgbClr val="CCECFF"/>
                </a:solidFill>
                <a:latin typeface="Arial" charset="0"/>
              </a:defRPr>
            </a:lvl2pPr>
            <a:lvl3pPr algn="l" rtl="0" eaLnBrk="0" fontAlgn="base" hangingPunct="0">
              <a:spcBef>
                <a:spcPct val="20000"/>
              </a:spcBef>
              <a:spcAft>
                <a:spcPct val="0"/>
              </a:spcAft>
              <a:defRPr sz="3600" b="1">
                <a:solidFill>
                  <a:srgbClr val="CCECFF"/>
                </a:solidFill>
                <a:latin typeface="Arial" charset="0"/>
              </a:defRPr>
            </a:lvl3pPr>
            <a:lvl4pPr algn="l" rtl="0" eaLnBrk="0" fontAlgn="base" hangingPunct="0">
              <a:spcBef>
                <a:spcPct val="20000"/>
              </a:spcBef>
              <a:spcAft>
                <a:spcPct val="0"/>
              </a:spcAft>
              <a:defRPr sz="3600" b="1">
                <a:solidFill>
                  <a:srgbClr val="CCECFF"/>
                </a:solidFill>
                <a:latin typeface="Arial" charset="0"/>
              </a:defRPr>
            </a:lvl4pPr>
            <a:lvl5pPr algn="l" rtl="0" eaLnBrk="0" fontAlgn="base" hangingPunct="0">
              <a:spcBef>
                <a:spcPct val="20000"/>
              </a:spcBef>
              <a:spcAft>
                <a:spcPct val="0"/>
              </a:spcAft>
              <a:defRPr sz="3600" b="1">
                <a:solidFill>
                  <a:srgbClr val="CCECFF"/>
                </a:solidFill>
                <a:latin typeface="Arial" charset="0"/>
              </a:defRPr>
            </a:lvl5pPr>
            <a:lvl6pPr marL="457200" algn="l" rtl="0" fontAlgn="base">
              <a:spcBef>
                <a:spcPct val="20000"/>
              </a:spcBef>
              <a:spcAft>
                <a:spcPct val="0"/>
              </a:spcAft>
              <a:defRPr sz="3600" b="1">
                <a:solidFill>
                  <a:srgbClr val="CCECFF"/>
                </a:solidFill>
                <a:latin typeface="Arial" charset="0"/>
              </a:defRPr>
            </a:lvl6pPr>
            <a:lvl7pPr marL="914400" algn="l" rtl="0" fontAlgn="base">
              <a:spcBef>
                <a:spcPct val="20000"/>
              </a:spcBef>
              <a:spcAft>
                <a:spcPct val="0"/>
              </a:spcAft>
              <a:defRPr sz="3600" b="1">
                <a:solidFill>
                  <a:srgbClr val="CCECFF"/>
                </a:solidFill>
                <a:latin typeface="Arial" charset="0"/>
              </a:defRPr>
            </a:lvl7pPr>
            <a:lvl8pPr marL="1371600" algn="l" rtl="0" fontAlgn="base">
              <a:spcBef>
                <a:spcPct val="20000"/>
              </a:spcBef>
              <a:spcAft>
                <a:spcPct val="0"/>
              </a:spcAft>
              <a:defRPr sz="3600" b="1">
                <a:solidFill>
                  <a:srgbClr val="CCECFF"/>
                </a:solidFill>
                <a:latin typeface="Arial" charset="0"/>
              </a:defRPr>
            </a:lvl8pPr>
            <a:lvl9pPr marL="1828800" algn="l" rtl="0" fontAlgn="base">
              <a:spcBef>
                <a:spcPct val="20000"/>
              </a:spcBef>
              <a:spcAft>
                <a:spcPct val="0"/>
              </a:spcAft>
              <a:defRPr sz="3600" b="1">
                <a:solidFill>
                  <a:srgbClr val="CCECFF"/>
                </a:solidFill>
                <a:latin typeface="Arial" charset="0"/>
              </a:defRPr>
            </a:lvl9pPr>
          </a:lstStyle>
          <a:p>
            <a:pPr>
              <a:defRPr/>
            </a:pPr>
            <a:r>
              <a:rPr lang="en-US" altLang="en-US" kern="0" dirty="0">
                <a:solidFill>
                  <a:schemeClr val="tx1"/>
                </a:solidFill>
              </a:rPr>
              <a:t>RRs in everyday life</a:t>
            </a:r>
          </a:p>
        </p:txBody>
      </p:sp>
      <p:pic>
        <p:nvPicPr>
          <p:cNvPr id="513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l="1892" r="5658" b="9215"/>
          <a:stretch>
            <a:fillRect/>
          </a:stretch>
        </p:blipFill>
        <p:spPr bwMode="auto">
          <a:xfrm>
            <a:off x="2328863" y="1071563"/>
            <a:ext cx="2239962" cy="1212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4" name="Picture 2"/>
          <p:cNvPicPr>
            <a:picLocks noChangeAspect="1" noChangeArrowheads="1"/>
          </p:cNvPicPr>
          <p:nvPr/>
        </p:nvPicPr>
        <p:blipFill>
          <a:blip r:embed="rId6">
            <a:extLst>
              <a:ext uri="{28A0092B-C50C-407E-A947-70E740481C1C}">
                <a14:useLocalDpi xmlns:a14="http://schemas.microsoft.com/office/drawing/2010/main" val="0"/>
              </a:ext>
            </a:extLst>
          </a:blip>
          <a:srcRect t="10722"/>
          <a:stretch>
            <a:fillRect/>
          </a:stretch>
        </p:blipFill>
        <p:spPr bwMode="auto">
          <a:xfrm>
            <a:off x="5651500" y="3860800"/>
            <a:ext cx="3054350" cy="18796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35" name="Picture 9"/>
          <p:cNvPicPr>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97463" y="922338"/>
            <a:ext cx="2044700" cy="145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6" name="Picture 32" descr="M126_02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31113" y="1484313"/>
            <a:ext cx="804862"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8" descr="http://kc.iaea.org/livelink/llisapi.dll/30738278/naa_application.gif?func=doc.Fetch&amp;nodeid=30738278"/>
          <p:cNvPicPr>
            <a:picLocks noChangeArrowheads="1"/>
          </p:cNvPicPr>
          <p:nvPr/>
        </p:nvPicPr>
        <p:blipFill>
          <a:blip r:embed="rId9">
            <a:extLst>
              <a:ext uri="{28A0092B-C50C-407E-A947-70E740481C1C}">
                <a14:useLocalDpi xmlns:a14="http://schemas.microsoft.com/office/drawing/2010/main" val="0"/>
              </a:ext>
            </a:extLst>
          </a:blip>
          <a:srcRect l="1830" t="5" r="49664" b="54222"/>
          <a:stretch>
            <a:fillRect/>
          </a:stretch>
        </p:blipFill>
        <p:spPr bwMode="auto">
          <a:xfrm>
            <a:off x="3224213" y="5346700"/>
            <a:ext cx="1563687"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331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8568953" cy="1080120"/>
          </a:xfrm>
        </p:spPr>
        <p:txBody>
          <a:bodyPr>
            <a:normAutofit/>
          </a:bodyPr>
          <a:lstStyle/>
          <a:p>
            <a:pPr algn="ctr"/>
            <a:r>
              <a:rPr lang="en-GB" sz="4800" dirty="0"/>
              <a:t>Approach</a:t>
            </a:r>
          </a:p>
        </p:txBody>
      </p:sp>
      <p:sp>
        <p:nvSpPr>
          <p:cNvPr id="3" name="Subtitle 2"/>
          <p:cNvSpPr>
            <a:spLocks noGrp="1"/>
          </p:cNvSpPr>
          <p:nvPr>
            <p:ph type="subTitle" idx="1"/>
          </p:nvPr>
        </p:nvSpPr>
        <p:spPr>
          <a:xfrm>
            <a:off x="323527" y="2438400"/>
            <a:ext cx="8568953" cy="3886200"/>
          </a:xfrm>
        </p:spPr>
        <p:txBody>
          <a:bodyPr>
            <a:normAutofit fontScale="92500" lnSpcReduction="10000"/>
          </a:bodyPr>
          <a:lstStyle/>
          <a:p>
            <a:pPr marL="457200" indent="-457200">
              <a:buFont typeface="Arial" panose="020B0604020202020204" pitchFamily="34" charset="0"/>
              <a:buChar char="•"/>
            </a:pPr>
            <a:r>
              <a:rPr lang="en-GB" b="0" dirty="0"/>
              <a:t>On request of RR operating organization only </a:t>
            </a:r>
          </a:p>
          <a:p>
            <a:pPr marL="457200" indent="-457200">
              <a:buFont typeface="Arial" panose="020B0604020202020204" pitchFamily="34" charset="0"/>
              <a:buChar char="•"/>
            </a:pPr>
            <a:r>
              <a:rPr lang="en-US" b="0" dirty="0"/>
              <a:t>Addresses the topical areas described in </a:t>
            </a:r>
            <a:r>
              <a:rPr lang="en-GB" b="0" dirty="0"/>
              <a:t>IAEA Nuclear Energy Series No. NP-T-5.4, “ </a:t>
            </a:r>
            <a:r>
              <a:rPr lang="en-US" dirty="0"/>
              <a:t>Optimization of Research Reactor Availability and Reliability”</a:t>
            </a:r>
          </a:p>
          <a:p>
            <a:endParaRPr lang="en-GB" b="0" dirty="0"/>
          </a:p>
          <a:p>
            <a:pPr marL="457200" indent="-457200">
              <a:buFont typeface="Wingdings" panose="05000000000000000000" pitchFamily="2" charset="2"/>
              <a:buChar char="Ø"/>
            </a:pPr>
            <a:r>
              <a:rPr lang="en-GB" b="0" dirty="0"/>
              <a:t>Pre-OMARR - A preparatory Mission of </a:t>
            </a:r>
            <a:r>
              <a:rPr lang="en-GB" b="0" i="1" dirty="0"/>
              <a:t>2–3 days</a:t>
            </a:r>
          </a:p>
          <a:p>
            <a:pPr marL="457200" indent="-457200">
              <a:buFont typeface="Wingdings" panose="05000000000000000000" pitchFamily="2" charset="2"/>
              <a:buChar char="Ø"/>
            </a:pPr>
            <a:r>
              <a:rPr lang="en-GB" b="0" dirty="0"/>
              <a:t>Main OMARR - main mission of </a:t>
            </a:r>
            <a:r>
              <a:rPr lang="en-GB" b="0" i="1" dirty="0"/>
              <a:t>5–7 days</a:t>
            </a:r>
          </a:p>
          <a:p>
            <a:pPr marL="457200" indent="-457200">
              <a:buFont typeface="Wingdings" panose="05000000000000000000" pitchFamily="2" charset="2"/>
              <a:buChar char="Ø"/>
            </a:pPr>
            <a:r>
              <a:rPr lang="en-GB" b="0" dirty="0"/>
              <a:t>Post-OMARR - follow up mission of 3-5 days if required by the facility</a:t>
            </a:r>
          </a:p>
          <a:p>
            <a:pPr marL="457200" indent="-457200">
              <a:buFont typeface="Wingdings" panose="05000000000000000000" pitchFamily="2" charset="2"/>
              <a:buChar char="Ø"/>
            </a:pPr>
            <a:endParaRPr lang="en-GB" b="0" dirty="0"/>
          </a:p>
        </p:txBody>
      </p:sp>
    </p:spTree>
    <p:extLst>
      <p:ext uri="{BB962C8B-B14F-4D97-AF65-F5344CB8AC3E}">
        <p14:creationId xmlns:p14="http://schemas.microsoft.com/office/powerpoint/2010/main" val="2390876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8568953" cy="1080120"/>
          </a:xfrm>
        </p:spPr>
        <p:txBody>
          <a:bodyPr>
            <a:normAutofit/>
          </a:bodyPr>
          <a:lstStyle/>
          <a:p>
            <a:pPr algn="ctr"/>
            <a:r>
              <a:rPr lang="en-GB" sz="4800" dirty="0"/>
              <a:t>Pre-OMARR</a:t>
            </a:r>
          </a:p>
        </p:txBody>
      </p:sp>
      <p:sp>
        <p:nvSpPr>
          <p:cNvPr id="3" name="Subtitle 2"/>
          <p:cNvSpPr>
            <a:spLocks noGrp="1"/>
          </p:cNvSpPr>
          <p:nvPr>
            <p:ph type="subTitle" idx="1"/>
          </p:nvPr>
        </p:nvSpPr>
        <p:spPr>
          <a:xfrm>
            <a:off x="304800" y="2514600"/>
            <a:ext cx="8568953" cy="3657600"/>
          </a:xfrm>
        </p:spPr>
        <p:txBody>
          <a:bodyPr>
            <a:normAutofit lnSpcReduction="10000"/>
          </a:bodyPr>
          <a:lstStyle/>
          <a:p>
            <a:pPr marL="457200" indent="-457200">
              <a:buFont typeface="Arial" panose="020B0604020202020204" pitchFamily="34" charset="0"/>
              <a:buChar char="•"/>
            </a:pPr>
            <a:r>
              <a:rPr lang="en-GB" b="0" dirty="0"/>
              <a:t>One IAEA staff and 2-3 international experts, Facility staff</a:t>
            </a:r>
          </a:p>
          <a:p>
            <a:pPr marL="457200" indent="-457200">
              <a:buFont typeface="Arial" panose="020B0604020202020204" pitchFamily="34" charset="0"/>
              <a:buChar char="•"/>
            </a:pPr>
            <a:r>
              <a:rPr lang="en-GB" b="0" dirty="0"/>
              <a:t>Self-assessment by facility - facility documents</a:t>
            </a:r>
          </a:p>
          <a:p>
            <a:pPr marL="457200" indent="-457200">
              <a:buFont typeface="Arial" panose="020B0604020202020204" pitchFamily="34" charset="0"/>
              <a:buChar char="•"/>
            </a:pPr>
            <a:r>
              <a:rPr lang="en-GB" b="0" dirty="0"/>
              <a:t>Review of current status and future plans</a:t>
            </a:r>
          </a:p>
          <a:p>
            <a:pPr marL="514350" indent="-514350">
              <a:buFont typeface="Arial" panose="020B0604020202020204" pitchFamily="34" charset="0"/>
              <a:buChar char="•"/>
            </a:pPr>
            <a:r>
              <a:rPr lang="en-US" b="0" dirty="0"/>
              <a:t>Identify areas needing attention.</a:t>
            </a:r>
          </a:p>
          <a:p>
            <a:pPr marL="514350" indent="-514350">
              <a:buFont typeface="Arial" panose="020B0604020202020204" pitchFamily="34" charset="0"/>
              <a:buChar char="•"/>
            </a:pPr>
            <a:r>
              <a:rPr lang="en-US" b="0" dirty="0"/>
              <a:t>Identify the scope and methodology of the main OMARR Mission </a:t>
            </a:r>
            <a:r>
              <a:rPr lang="en-GB" b="0" dirty="0"/>
              <a:t>with the operating organization</a:t>
            </a:r>
          </a:p>
          <a:p>
            <a:pPr marL="514350" indent="-514350">
              <a:buFont typeface="Arial" panose="020B0604020202020204" pitchFamily="34" charset="0"/>
              <a:buChar char="•"/>
            </a:pPr>
            <a:r>
              <a:rPr lang="en-GB" b="0" dirty="0"/>
              <a:t>Provide report to </a:t>
            </a:r>
            <a:r>
              <a:rPr lang="en-US" b="0" dirty="0"/>
              <a:t>the operating organization</a:t>
            </a:r>
            <a:endParaRPr lang="en-GB" dirty="0"/>
          </a:p>
        </p:txBody>
      </p:sp>
    </p:spTree>
    <p:extLst>
      <p:ext uri="{BB962C8B-B14F-4D97-AF65-F5344CB8AC3E}">
        <p14:creationId xmlns:p14="http://schemas.microsoft.com/office/powerpoint/2010/main" val="303641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19200"/>
            <a:ext cx="8568953" cy="1080120"/>
          </a:xfrm>
        </p:spPr>
        <p:txBody>
          <a:bodyPr>
            <a:normAutofit/>
          </a:bodyPr>
          <a:lstStyle/>
          <a:p>
            <a:pPr algn="ctr"/>
            <a:r>
              <a:rPr lang="en-GB" sz="4800" dirty="0"/>
              <a:t>Main OMARR</a:t>
            </a:r>
          </a:p>
        </p:txBody>
      </p:sp>
      <p:sp>
        <p:nvSpPr>
          <p:cNvPr id="3" name="Subtitle 2"/>
          <p:cNvSpPr>
            <a:spLocks noGrp="1"/>
          </p:cNvSpPr>
          <p:nvPr>
            <p:ph type="subTitle" idx="1"/>
          </p:nvPr>
        </p:nvSpPr>
        <p:spPr>
          <a:xfrm>
            <a:off x="323527" y="2286000"/>
            <a:ext cx="8568953" cy="4114800"/>
          </a:xfrm>
        </p:spPr>
        <p:txBody>
          <a:bodyPr>
            <a:normAutofit/>
          </a:bodyPr>
          <a:lstStyle/>
          <a:p>
            <a:pPr marL="457200" indent="-457200">
              <a:buFont typeface="Arial" panose="020B0604020202020204" pitchFamily="34" charset="0"/>
              <a:buChar char="•"/>
            </a:pPr>
            <a:r>
              <a:rPr lang="en-GB" b="0" dirty="0"/>
              <a:t>Two IAEA staff, 3-4 international experts and Facility Staff</a:t>
            </a:r>
          </a:p>
          <a:p>
            <a:pPr marL="457200" indent="-457200">
              <a:buFont typeface="Arial" panose="020B0604020202020204" pitchFamily="34" charset="0"/>
              <a:buChar char="•"/>
            </a:pPr>
            <a:r>
              <a:rPr lang="en-US" b="0" dirty="0"/>
              <a:t>Size of the team and the duration of the main Mission depend on the complexity of the facility and </a:t>
            </a:r>
            <a:r>
              <a:rPr lang="en-GB" b="0" dirty="0"/>
              <a:t>topics to be reviewed</a:t>
            </a:r>
          </a:p>
          <a:p>
            <a:pPr marL="457200" indent="-457200">
              <a:buFont typeface="Arial" panose="020B0604020202020204" pitchFamily="34" charset="0"/>
              <a:buChar char="•"/>
            </a:pPr>
            <a:r>
              <a:rPr lang="en-US" b="0" dirty="0"/>
              <a:t>Observers from organizations receiving a future OMARR Mission may be invited to participate with the consent of the hosting organization</a:t>
            </a:r>
          </a:p>
          <a:p>
            <a:pPr marL="514350" indent="-514350">
              <a:buFont typeface="Arial" panose="020B0604020202020204" pitchFamily="34" charset="0"/>
              <a:buChar char="•"/>
            </a:pPr>
            <a:endParaRPr lang="en-GB" dirty="0"/>
          </a:p>
        </p:txBody>
      </p:sp>
    </p:spTree>
    <p:extLst>
      <p:ext uri="{BB962C8B-B14F-4D97-AF65-F5344CB8AC3E}">
        <p14:creationId xmlns:p14="http://schemas.microsoft.com/office/powerpoint/2010/main" val="2978015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568953" cy="1080120"/>
          </a:xfrm>
        </p:spPr>
        <p:txBody>
          <a:bodyPr>
            <a:normAutofit/>
          </a:bodyPr>
          <a:lstStyle/>
          <a:p>
            <a:pPr algn="ctr"/>
            <a:r>
              <a:rPr lang="en-GB" sz="4800" dirty="0"/>
              <a:t>Post-OMARR</a:t>
            </a:r>
          </a:p>
        </p:txBody>
      </p:sp>
      <p:sp>
        <p:nvSpPr>
          <p:cNvPr id="3" name="Subtitle 2"/>
          <p:cNvSpPr>
            <a:spLocks noGrp="1"/>
          </p:cNvSpPr>
          <p:nvPr>
            <p:ph type="subTitle" idx="1"/>
          </p:nvPr>
        </p:nvSpPr>
        <p:spPr>
          <a:xfrm>
            <a:off x="323527" y="2209800"/>
            <a:ext cx="8568953" cy="4114800"/>
          </a:xfrm>
        </p:spPr>
        <p:txBody>
          <a:bodyPr>
            <a:normAutofit fontScale="92500"/>
          </a:bodyPr>
          <a:lstStyle/>
          <a:p>
            <a:pPr marL="457200" indent="-457200">
              <a:buFont typeface="Arial" panose="020B0604020202020204" pitchFamily="34" charset="0"/>
              <a:buChar char="•"/>
            </a:pPr>
            <a:r>
              <a:rPr lang="en-GB" b="0" dirty="0"/>
              <a:t>Undertaken if facility needs advise for mid-course correction in action plan proposed in main OMARR</a:t>
            </a:r>
          </a:p>
          <a:p>
            <a:pPr marL="457200" indent="-457200">
              <a:buFont typeface="Arial" panose="020B0604020202020204" pitchFamily="34" charset="0"/>
              <a:buChar char="•"/>
            </a:pPr>
            <a:r>
              <a:rPr lang="en-GB" b="0" dirty="0"/>
              <a:t>One IAEA staff and 1-2 international experts, Facility staff</a:t>
            </a:r>
          </a:p>
          <a:p>
            <a:pPr marL="457200" indent="-457200">
              <a:buFont typeface="Arial" panose="020B0604020202020204" pitchFamily="34" charset="0"/>
              <a:buChar char="•"/>
            </a:pPr>
            <a:r>
              <a:rPr lang="en-GB" b="0" dirty="0"/>
              <a:t>Review implementation progress and i</a:t>
            </a:r>
            <a:r>
              <a:rPr lang="en-US" b="0" dirty="0" err="1"/>
              <a:t>dentify</a:t>
            </a:r>
            <a:r>
              <a:rPr lang="en-US" b="0" dirty="0"/>
              <a:t> areas needing attention</a:t>
            </a:r>
          </a:p>
          <a:p>
            <a:pPr marL="457200" indent="-457200">
              <a:buFont typeface="Arial" panose="020B0604020202020204" pitchFamily="34" charset="0"/>
              <a:buChar char="•"/>
            </a:pPr>
            <a:r>
              <a:rPr lang="en-US" b="0" dirty="0"/>
              <a:t>Suggest modifications to the implementation plan.</a:t>
            </a:r>
          </a:p>
          <a:p>
            <a:pPr marL="457200" indent="-457200">
              <a:buFont typeface="Arial" panose="020B0604020202020204" pitchFamily="34" charset="0"/>
              <a:buChar char="•"/>
            </a:pPr>
            <a:r>
              <a:rPr lang="en-US" b="0" dirty="0"/>
              <a:t>Provide report to the facility including additional recommendations</a:t>
            </a:r>
          </a:p>
          <a:p>
            <a:endParaRPr lang="en-GB" dirty="0"/>
          </a:p>
        </p:txBody>
      </p:sp>
    </p:spTree>
    <p:extLst>
      <p:ext uri="{BB962C8B-B14F-4D97-AF65-F5344CB8AC3E}">
        <p14:creationId xmlns:p14="http://schemas.microsoft.com/office/powerpoint/2010/main" val="3448608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568953" cy="1080120"/>
          </a:xfrm>
        </p:spPr>
        <p:txBody>
          <a:bodyPr>
            <a:noAutofit/>
          </a:bodyPr>
          <a:lstStyle/>
          <a:p>
            <a:pPr algn="ctr"/>
            <a:r>
              <a:rPr lang="en-GB" sz="4800" dirty="0"/>
              <a:t>Outcomes</a:t>
            </a:r>
            <a:br>
              <a:rPr lang="en-GB" sz="4800" dirty="0"/>
            </a:br>
            <a:endParaRPr lang="en-GB" sz="4800" dirty="0"/>
          </a:p>
        </p:txBody>
      </p:sp>
      <p:sp>
        <p:nvSpPr>
          <p:cNvPr id="3" name="Subtitle 2"/>
          <p:cNvSpPr>
            <a:spLocks noGrp="1"/>
          </p:cNvSpPr>
          <p:nvPr>
            <p:ph type="subTitle" idx="1"/>
          </p:nvPr>
        </p:nvSpPr>
        <p:spPr>
          <a:xfrm>
            <a:off x="323527" y="2209800"/>
            <a:ext cx="8568953" cy="2971800"/>
          </a:xfrm>
        </p:spPr>
        <p:txBody>
          <a:bodyPr>
            <a:normAutofit fontScale="92500" lnSpcReduction="10000"/>
          </a:bodyPr>
          <a:lstStyle/>
          <a:p>
            <a:pPr marL="457200" indent="-457200">
              <a:buFont typeface="Arial" panose="020B0604020202020204" pitchFamily="34" charset="0"/>
              <a:buChar char="•"/>
            </a:pPr>
            <a:r>
              <a:rPr lang="en-GB" b="0" dirty="0"/>
              <a:t>A more efficient and reliable </a:t>
            </a:r>
            <a:r>
              <a:rPr lang="en-US" b="0" dirty="0"/>
              <a:t>long-term operation of a research reactor</a:t>
            </a:r>
          </a:p>
          <a:p>
            <a:pPr marL="457200" indent="-457200">
              <a:buFont typeface="Arial" panose="020B0604020202020204" pitchFamily="34" charset="0"/>
              <a:buChar char="•"/>
            </a:pPr>
            <a:r>
              <a:rPr lang="en-US" b="0" dirty="0"/>
              <a:t>Better performance</a:t>
            </a:r>
          </a:p>
          <a:p>
            <a:pPr marL="457200" indent="-457200">
              <a:buFont typeface="Arial" panose="020B0604020202020204" pitchFamily="34" charset="0"/>
              <a:buChar char="•"/>
            </a:pPr>
            <a:r>
              <a:rPr lang="en-US" b="0" dirty="0"/>
              <a:t>Improved safety and safety culture</a:t>
            </a:r>
          </a:p>
          <a:p>
            <a:pPr marL="457200" indent="-457200">
              <a:buFont typeface="Arial" panose="020B0604020202020204" pitchFamily="34" charset="0"/>
              <a:buChar char="•"/>
            </a:pPr>
            <a:r>
              <a:rPr lang="en-US" b="0" dirty="0"/>
              <a:t>Optimized utilization of human and financial resources.</a:t>
            </a:r>
          </a:p>
          <a:p>
            <a:pPr marL="457200" indent="-457200">
              <a:buFont typeface="Arial" panose="020B0604020202020204" pitchFamily="34" charset="0"/>
              <a:buChar char="•"/>
            </a:pPr>
            <a:r>
              <a:rPr lang="en-GB" b="0" dirty="0"/>
              <a:t>Sharing of experience and good practices</a:t>
            </a:r>
            <a:endParaRPr lang="en-GB" dirty="0"/>
          </a:p>
        </p:txBody>
      </p:sp>
    </p:spTree>
    <p:extLst>
      <p:ext uri="{BB962C8B-B14F-4D97-AF65-F5344CB8AC3E}">
        <p14:creationId xmlns:p14="http://schemas.microsoft.com/office/powerpoint/2010/main" val="3389558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43000"/>
            <a:ext cx="8568953" cy="1080120"/>
          </a:xfrm>
        </p:spPr>
        <p:txBody>
          <a:bodyPr>
            <a:noAutofit/>
          </a:bodyPr>
          <a:lstStyle/>
          <a:p>
            <a:pPr algn="ctr"/>
            <a:r>
              <a:rPr lang="en-GB" sz="4800" dirty="0"/>
              <a:t>Beneficiaries</a:t>
            </a:r>
          </a:p>
        </p:txBody>
      </p:sp>
      <p:sp>
        <p:nvSpPr>
          <p:cNvPr id="3" name="Subtitle 2"/>
          <p:cNvSpPr>
            <a:spLocks noGrp="1"/>
          </p:cNvSpPr>
          <p:nvPr>
            <p:ph type="subTitle" idx="1"/>
          </p:nvPr>
        </p:nvSpPr>
        <p:spPr>
          <a:xfrm>
            <a:off x="323527" y="2438400"/>
            <a:ext cx="8568953" cy="3733800"/>
          </a:xfrm>
        </p:spPr>
        <p:txBody>
          <a:bodyPr>
            <a:normAutofit fontScale="92500" lnSpcReduction="20000"/>
          </a:bodyPr>
          <a:lstStyle/>
          <a:p>
            <a:pPr marL="361950" indent="-361950">
              <a:buFont typeface="Arial" panose="020B0604020202020204" pitchFamily="34" charset="0"/>
              <a:buChar char="•"/>
            </a:pPr>
            <a:r>
              <a:rPr lang="en-US" dirty="0"/>
              <a:t>A research reactor under commissioning or in operation</a:t>
            </a:r>
            <a:endParaRPr lang="en-GB" dirty="0"/>
          </a:p>
          <a:p>
            <a:pPr marL="361950" indent="-361950">
              <a:buFont typeface="Arial" panose="020B0604020202020204" pitchFamily="34" charset="0"/>
              <a:buChar char="•"/>
            </a:pPr>
            <a:r>
              <a:rPr lang="en-US" dirty="0"/>
              <a:t>Assist an operating organization carrying out a major refurbishment or modernization of their facilities in identifying the structures, systems and components to be replaced or refurbished</a:t>
            </a:r>
          </a:p>
          <a:p>
            <a:pPr marL="361950" indent="-361950">
              <a:buFont typeface="Arial" panose="020B0604020202020204" pitchFamily="34" charset="0"/>
              <a:buChar char="•"/>
            </a:pPr>
            <a:r>
              <a:rPr lang="en-US" dirty="0"/>
              <a:t>Also useful after a major refurbishment or modernization of a research reactor facility in identifying ways to improve O&amp;M programs and procedures</a:t>
            </a:r>
            <a:endParaRPr lang="en-GB" dirty="0"/>
          </a:p>
        </p:txBody>
      </p:sp>
    </p:spTree>
    <p:extLst>
      <p:ext uri="{BB962C8B-B14F-4D97-AF65-F5344CB8AC3E}">
        <p14:creationId xmlns:p14="http://schemas.microsoft.com/office/powerpoint/2010/main" val="10342569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568953" cy="1080120"/>
          </a:xfrm>
        </p:spPr>
        <p:txBody>
          <a:bodyPr>
            <a:normAutofit/>
          </a:bodyPr>
          <a:lstStyle/>
          <a:p>
            <a:pPr algn="ctr"/>
            <a:r>
              <a:rPr lang="en-GB" sz="4800" dirty="0"/>
              <a:t>Missions undertaken</a:t>
            </a:r>
          </a:p>
        </p:txBody>
      </p:sp>
      <p:sp>
        <p:nvSpPr>
          <p:cNvPr id="3" name="Subtitle 2"/>
          <p:cNvSpPr>
            <a:spLocks noGrp="1"/>
          </p:cNvSpPr>
          <p:nvPr>
            <p:ph type="subTitle" idx="1"/>
          </p:nvPr>
        </p:nvSpPr>
        <p:spPr>
          <a:xfrm>
            <a:off x="381000" y="2895600"/>
            <a:ext cx="8568953" cy="3429000"/>
          </a:xfrm>
        </p:spPr>
        <p:txBody>
          <a:bodyPr/>
          <a:lstStyle/>
          <a:p>
            <a:pPr marL="457200" indent="-457200">
              <a:buFont typeface="Arial" panose="020B0604020202020204" pitchFamily="34" charset="0"/>
              <a:buChar char="•"/>
            </a:pPr>
            <a:r>
              <a:rPr lang="en-US" b="0" dirty="0"/>
              <a:t>Initiated in 2012 with first mission to 20 MW RR at the National Institute of Standards and Technology (NIST), in the United States of America</a:t>
            </a:r>
          </a:p>
          <a:p>
            <a:pPr marL="457200" indent="-457200">
              <a:buFont typeface="Arial" panose="020B0604020202020204" pitchFamily="34" charset="0"/>
              <a:buChar char="•"/>
            </a:pPr>
            <a:r>
              <a:rPr lang="en-US" b="0" dirty="0"/>
              <a:t>Second at the 250 kW RR at the Applied Nuclear Energy Laboratory (LENA) at the University of Pavia, in Italy</a:t>
            </a:r>
            <a:endParaRPr lang="en-GB" dirty="0"/>
          </a:p>
        </p:txBody>
      </p:sp>
    </p:spTree>
    <p:extLst>
      <p:ext uri="{BB962C8B-B14F-4D97-AF65-F5344CB8AC3E}">
        <p14:creationId xmlns:p14="http://schemas.microsoft.com/office/powerpoint/2010/main" val="14463349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568953" cy="1080120"/>
          </a:xfrm>
        </p:spPr>
        <p:txBody>
          <a:bodyPr>
            <a:normAutofit/>
          </a:bodyPr>
          <a:lstStyle/>
          <a:p>
            <a:pPr algn="ctr"/>
            <a:r>
              <a:rPr lang="en-GB" sz="4800" dirty="0"/>
              <a:t>Missions undertaken</a:t>
            </a:r>
          </a:p>
        </p:txBody>
      </p:sp>
      <p:sp>
        <p:nvSpPr>
          <p:cNvPr id="3" name="Subtitle 2"/>
          <p:cNvSpPr>
            <a:spLocks noGrp="1"/>
          </p:cNvSpPr>
          <p:nvPr>
            <p:ph type="subTitle" idx="1"/>
          </p:nvPr>
        </p:nvSpPr>
        <p:spPr>
          <a:xfrm>
            <a:off x="381000" y="2895600"/>
            <a:ext cx="8568953" cy="3429000"/>
          </a:xfrm>
        </p:spPr>
        <p:txBody>
          <a:bodyPr>
            <a:normAutofit lnSpcReduction="10000"/>
          </a:bodyPr>
          <a:lstStyle/>
          <a:p>
            <a:pPr marL="457200" indent="-457200">
              <a:buFont typeface="Arial" panose="020B0604020202020204" pitchFamily="34" charset="0"/>
              <a:buChar char="•"/>
            </a:pPr>
            <a:r>
              <a:rPr lang="en-US" b="0" dirty="0"/>
              <a:t>Third in June,2017 : WWR-SM, Uzbekistan</a:t>
            </a:r>
          </a:p>
          <a:p>
            <a:pPr marL="457200" indent="-457200">
              <a:buFont typeface="Arial" panose="020B0604020202020204" pitchFamily="34" charset="0"/>
              <a:buChar char="•"/>
            </a:pPr>
            <a:r>
              <a:rPr lang="en-US" b="0" dirty="0"/>
              <a:t>Fourth in Sept., 2017: RPI, Portugal - NDE</a:t>
            </a:r>
          </a:p>
          <a:p>
            <a:pPr marL="457200" indent="-457200">
              <a:buFont typeface="Arial" panose="020B0604020202020204" pitchFamily="34" charset="0"/>
              <a:buChar char="•"/>
            </a:pPr>
            <a:r>
              <a:rPr lang="en-US" b="0" dirty="0"/>
              <a:t>Fifth in March, 2018: BTRR, Bangladesh </a:t>
            </a:r>
          </a:p>
          <a:p>
            <a:pPr marL="457200" indent="-457200">
              <a:buFont typeface="Arial" panose="020B0604020202020204" pitchFamily="34" charset="0"/>
              <a:buChar char="•"/>
            </a:pPr>
            <a:r>
              <a:rPr lang="en-US" b="0" dirty="0"/>
              <a:t>Sixth in May, 2018: Kinshasa, DR Congo</a:t>
            </a:r>
          </a:p>
          <a:p>
            <a:pPr marL="457200" indent="-457200">
              <a:buFont typeface="Arial" panose="020B0604020202020204" pitchFamily="34" charset="0"/>
              <a:buChar char="•"/>
            </a:pPr>
            <a:r>
              <a:rPr lang="en-US" b="0" dirty="0"/>
              <a:t>Seventh in January, 2019: </a:t>
            </a:r>
            <a:r>
              <a:rPr lang="en-GB" b="0" dirty="0"/>
              <a:t>Bandung TRIGA 2000 Research Reactor</a:t>
            </a:r>
            <a:r>
              <a:rPr lang="en-US" b="0" dirty="0"/>
              <a:t>, Indonesia</a:t>
            </a:r>
          </a:p>
          <a:p>
            <a:pPr marL="457200" indent="-457200">
              <a:buFont typeface="Arial" panose="020B0604020202020204" pitchFamily="34" charset="0"/>
              <a:buChar char="•"/>
            </a:pPr>
            <a:r>
              <a:rPr lang="en-US" b="0" dirty="0"/>
              <a:t>Many member states (8) showing interest</a:t>
            </a:r>
            <a:endParaRPr lang="en-GB" dirty="0"/>
          </a:p>
        </p:txBody>
      </p:sp>
    </p:spTree>
    <p:extLst>
      <p:ext uri="{BB962C8B-B14F-4D97-AF65-F5344CB8AC3E}">
        <p14:creationId xmlns:p14="http://schemas.microsoft.com/office/powerpoint/2010/main" val="42652469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764704"/>
            <a:ext cx="7128792" cy="1584176"/>
          </a:xfrm>
        </p:spPr>
        <p:txBody>
          <a:bodyPr>
            <a:normAutofit fontScale="90000"/>
          </a:bodyPr>
          <a:lstStyle/>
          <a:p>
            <a:r>
              <a:rPr lang="en-GB" sz="5300" dirty="0"/>
              <a:t>ISI and NDE support mission</a:t>
            </a:r>
          </a:p>
        </p:txBody>
      </p:sp>
      <p:sp>
        <p:nvSpPr>
          <p:cNvPr id="3" name="Content Placeholder 2"/>
          <p:cNvSpPr>
            <a:spLocks noGrp="1"/>
          </p:cNvSpPr>
          <p:nvPr>
            <p:ph idx="1"/>
          </p:nvPr>
        </p:nvSpPr>
        <p:spPr>
          <a:xfrm>
            <a:off x="539552" y="2492896"/>
            <a:ext cx="8208912" cy="3888432"/>
          </a:xfrm>
        </p:spPr>
        <p:txBody>
          <a:bodyPr>
            <a:normAutofit/>
          </a:bodyPr>
          <a:lstStyle/>
          <a:p>
            <a:pPr marL="457200" indent="-457200">
              <a:spcBef>
                <a:spcPts val="3000"/>
              </a:spcBef>
            </a:pPr>
            <a:r>
              <a:rPr lang="en-US" sz="2800" dirty="0"/>
              <a:t>Radiation Resistant underwater camera systems – </a:t>
            </a:r>
            <a:r>
              <a:rPr lang="en-GB" sz="2800" dirty="0"/>
              <a:t>“Proton” and “D40M” from </a:t>
            </a:r>
            <a:r>
              <a:rPr lang="en-GB" sz="2800" dirty="0" err="1"/>
              <a:t>Diakont</a:t>
            </a:r>
            <a:r>
              <a:rPr lang="en-GB" sz="2800" dirty="0"/>
              <a:t> for inspection of </a:t>
            </a:r>
            <a:r>
              <a:rPr lang="en-US" sz="2800" dirty="0"/>
              <a:t>core components</a:t>
            </a:r>
          </a:p>
          <a:p>
            <a:pPr marL="457200" indent="-457200">
              <a:spcBef>
                <a:spcPts val="3000"/>
              </a:spcBef>
            </a:pPr>
            <a:r>
              <a:rPr lang="en-GB" altLang="en-US" sz="2800" dirty="0"/>
              <a:t>USM 36 ultrasonic tester</a:t>
            </a:r>
            <a:endParaRPr lang="en-US" altLang="en-US" sz="2800" dirty="0">
              <a:solidFill>
                <a:schemeClr val="tx1"/>
              </a:solidFill>
            </a:endParaRPr>
          </a:p>
          <a:p>
            <a:pPr marL="457200" indent="-457200">
              <a:spcBef>
                <a:spcPts val="3000"/>
              </a:spcBef>
            </a:pPr>
            <a:r>
              <a:rPr lang="en-US" altLang="en-US" sz="2800" dirty="0"/>
              <a:t>Service on member states request. </a:t>
            </a:r>
          </a:p>
          <a:p>
            <a:pPr marL="457200" indent="-457200">
              <a:spcBef>
                <a:spcPts val="3000"/>
              </a:spcBef>
            </a:pPr>
            <a:r>
              <a:rPr lang="en-US" sz="2800" dirty="0">
                <a:solidFill>
                  <a:schemeClr val="tx1"/>
                </a:solidFill>
              </a:rPr>
              <a:t>RPI in Portugal and </a:t>
            </a:r>
            <a:r>
              <a:rPr lang="en-US" sz="2800" dirty="0">
                <a:solidFill>
                  <a:schemeClr val="accent5">
                    <a:lumMod val="75000"/>
                  </a:schemeClr>
                </a:solidFill>
              </a:rPr>
              <a:t>BTRR in Bangladesh</a:t>
            </a:r>
            <a:endParaRPr lang="en-GB" sz="2800" dirty="0">
              <a:solidFill>
                <a:schemeClr val="accent5">
                  <a:lumMod val="75000"/>
                </a:schemeClr>
              </a:solidFill>
            </a:endParaRPr>
          </a:p>
        </p:txBody>
      </p:sp>
    </p:spTree>
    <p:extLst>
      <p:ext uri="{BB962C8B-B14F-4D97-AF65-F5344CB8AC3E}">
        <p14:creationId xmlns:p14="http://schemas.microsoft.com/office/powerpoint/2010/main" val="1422639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624736" cy="864096"/>
          </a:xfrm>
        </p:spPr>
        <p:txBody>
          <a:bodyPr>
            <a:normAutofit fontScale="90000"/>
          </a:bodyPr>
          <a:lstStyle/>
          <a:p>
            <a:r>
              <a:rPr lang="en-GB" dirty="0"/>
              <a:t>Coordinated Research Projects (CRP)</a:t>
            </a:r>
          </a:p>
        </p:txBody>
      </p:sp>
      <p:sp>
        <p:nvSpPr>
          <p:cNvPr id="3" name="Content Placeholder 2"/>
          <p:cNvSpPr>
            <a:spLocks noGrp="1"/>
          </p:cNvSpPr>
          <p:nvPr>
            <p:ph idx="1"/>
          </p:nvPr>
        </p:nvSpPr>
        <p:spPr>
          <a:xfrm>
            <a:off x="251520" y="1268760"/>
            <a:ext cx="8712968" cy="5112568"/>
          </a:xfrm>
        </p:spPr>
        <p:txBody>
          <a:bodyPr>
            <a:noAutofit/>
          </a:bodyPr>
          <a:lstStyle/>
          <a:p>
            <a:pPr marL="457200" indent="-457200">
              <a:spcBef>
                <a:spcPts val="3000"/>
              </a:spcBef>
            </a:pPr>
            <a:r>
              <a:rPr lang="en-GB" sz="2000" dirty="0">
                <a:solidFill>
                  <a:schemeClr val="tx1"/>
                </a:solidFill>
              </a:rPr>
              <a:t>CRP on “Improved Instrumentation and Control (I&amp;C) Maintenance Techniques for Research Reactors” has been completed – TECDOC-1830</a:t>
            </a:r>
          </a:p>
          <a:p>
            <a:pPr marL="457200" lvl="1" indent="-457200">
              <a:spcBef>
                <a:spcPts val="3000"/>
              </a:spcBef>
              <a:buClr>
                <a:schemeClr val="tx1"/>
              </a:buClr>
              <a:buFont typeface="Arial" panose="020B0604020202020204" pitchFamily="34" charset="0"/>
              <a:buChar char="•"/>
            </a:pPr>
            <a:r>
              <a:rPr lang="en-GB" sz="2000" dirty="0">
                <a:solidFill>
                  <a:schemeClr val="tx1"/>
                </a:solidFill>
              </a:rPr>
              <a:t>CRP on establishment of “Material Properties Database for Irradiated Core Structural Components for Continued Safe Operation and Lifetime Extension of Ageing Research Reactors” completed – TECDOC under publication</a:t>
            </a:r>
          </a:p>
          <a:p>
            <a:pPr marL="457200" lvl="1" indent="-457200">
              <a:spcBef>
                <a:spcPts val="3000"/>
              </a:spcBef>
              <a:buClr>
                <a:schemeClr val="tx1"/>
              </a:buClr>
              <a:buFont typeface="Arial" panose="020B0604020202020204" pitchFamily="34" charset="0"/>
              <a:buChar char="•"/>
            </a:pPr>
            <a:r>
              <a:rPr lang="en-GB" sz="2000" dirty="0">
                <a:solidFill>
                  <a:schemeClr val="tx1"/>
                </a:solidFill>
              </a:rPr>
              <a:t>CRP on “Condition monitoring and incipient failure detection of rotating equipment at research reactors” completed (final RCM 15-19 April, 2018) – TECDOC on benchmark results from member states under preparation</a:t>
            </a:r>
          </a:p>
          <a:p>
            <a:pPr marL="457200" lvl="1" indent="-457200">
              <a:spcBef>
                <a:spcPts val="3000"/>
              </a:spcBef>
              <a:buFont typeface="Arial" panose="020B0604020202020204" pitchFamily="34" charset="0"/>
              <a:buChar char="•"/>
            </a:pPr>
            <a:r>
              <a:rPr lang="en-GB" sz="2000" dirty="0">
                <a:solidFill>
                  <a:schemeClr val="accent5">
                    <a:lumMod val="75000"/>
                  </a:schemeClr>
                </a:solidFill>
              </a:rPr>
              <a:t>New CRP on “Risk Based ISI and Decision Making for RRs”</a:t>
            </a:r>
          </a:p>
        </p:txBody>
      </p:sp>
    </p:spTree>
    <p:extLst>
      <p:ext uri="{BB962C8B-B14F-4D97-AF65-F5344CB8AC3E}">
        <p14:creationId xmlns:p14="http://schemas.microsoft.com/office/powerpoint/2010/main" val="841960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94F52-F025-4660-A774-CDF5E53CC1D2}"/>
              </a:ext>
            </a:extLst>
          </p:cNvPr>
          <p:cNvSpPr>
            <a:spLocks noGrp="1"/>
          </p:cNvSpPr>
          <p:nvPr>
            <p:ph type="title"/>
          </p:nvPr>
        </p:nvSpPr>
        <p:spPr>
          <a:xfrm>
            <a:off x="251519" y="116632"/>
            <a:ext cx="6985095" cy="864096"/>
          </a:xfrm>
        </p:spPr>
        <p:txBody>
          <a:bodyPr>
            <a:normAutofit/>
          </a:bodyPr>
          <a:lstStyle/>
          <a:p>
            <a:r>
              <a:rPr lang="en-US" dirty="0"/>
              <a:t>IAEA RRDB Overview</a:t>
            </a:r>
            <a:endParaRPr lang="en-GB" dirty="0"/>
          </a:p>
        </p:txBody>
      </p:sp>
      <p:sp>
        <p:nvSpPr>
          <p:cNvPr id="5" name="Slide Number Placeholder 4">
            <a:extLst>
              <a:ext uri="{FF2B5EF4-FFF2-40B4-BE49-F238E27FC236}">
                <a16:creationId xmlns:a16="http://schemas.microsoft.com/office/drawing/2014/main" id="{5D7A8DCB-79EA-4C4A-9255-779F60EE520A}"/>
              </a:ext>
            </a:extLst>
          </p:cNvPr>
          <p:cNvSpPr>
            <a:spLocks noGrp="1"/>
          </p:cNvSpPr>
          <p:nvPr>
            <p:ph type="sldNum" sz="quarter" idx="12"/>
          </p:nvPr>
        </p:nvSpPr>
        <p:spPr/>
        <p:txBody>
          <a:bodyPr/>
          <a:lstStyle/>
          <a:p>
            <a:fld id="{23A0628E-C12F-4F8C-9895-BCD5E30100D3}" type="slidenum">
              <a:rPr lang="en-US" smtClean="0">
                <a:solidFill>
                  <a:srgbClr val="3366CC"/>
                </a:solidFill>
              </a:rPr>
              <a:pPr/>
              <a:t>3</a:t>
            </a:fld>
            <a:endParaRPr lang="en-US" dirty="0">
              <a:solidFill>
                <a:srgbClr val="3366CC"/>
              </a:solidFill>
            </a:endParaRPr>
          </a:p>
        </p:txBody>
      </p:sp>
      <p:graphicFrame>
        <p:nvGraphicFramePr>
          <p:cNvPr id="6" name="Table 5">
            <a:extLst>
              <a:ext uri="{FF2B5EF4-FFF2-40B4-BE49-F238E27FC236}">
                <a16:creationId xmlns:a16="http://schemas.microsoft.com/office/drawing/2014/main" id="{A52B0F3A-9B85-42EE-8AC8-1D4C73F4D72F}"/>
              </a:ext>
            </a:extLst>
          </p:cNvPr>
          <p:cNvGraphicFramePr>
            <a:graphicFrameLocks noGrp="1"/>
          </p:cNvGraphicFramePr>
          <p:nvPr>
            <p:extLst/>
          </p:nvPr>
        </p:nvGraphicFramePr>
        <p:xfrm>
          <a:off x="179513" y="1700808"/>
          <a:ext cx="7848871" cy="3984117"/>
        </p:xfrm>
        <a:graphic>
          <a:graphicData uri="http://schemas.openxmlformats.org/drawingml/2006/table">
            <a:tbl>
              <a:tblPr>
                <a:tableStyleId>{5C22544A-7EE6-4342-B048-85BDC9FD1C3A}</a:tableStyleId>
              </a:tblPr>
              <a:tblGrid>
                <a:gridCol w="2789268">
                  <a:extLst>
                    <a:ext uri="{9D8B030D-6E8A-4147-A177-3AD203B41FA5}">
                      <a16:colId xmlns:a16="http://schemas.microsoft.com/office/drawing/2014/main" val="218395410"/>
                    </a:ext>
                  </a:extLst>
                </a:gridCol>
                <a:gridCol w="1331389">
                  <a:extLst>
                    <a:ext uri="{9D8B030D-6E8A-4147-A177-3AD203B41FA5}">
                      <a16:colId xmlns:a16="http://schemas.microsoft.com/office/drawing/2014/main" val="568925228"/>
                    </a:ext>
                  </a:extLst>
                </a:gridCol>
                <a:gridCol w="1677609">
                  <a:extLst>
                    <a:ext uri="{9D8B030D-6E8A-4147-A177-3AD203B41FA5}">
                      <a16:colId xmlns:a16="http://schemas.microsoft.com/office/drawing/2014/main" val="161848277"/>
                    </a:ext>
                  </a:extLst>
                </a:gridCol>
                <a:gridCol w="2050605">
                  <a:extLst>
                    <a:ext uri="{9D8B030D-6E8A-4147-A177-3AD203B41FA5}">
                      <a16:colId xmlns:a16="http://schemas.microsoft.com/office/drawing/2014/main" val="2853352767"/>
                    </a:ext>
                  </a:extLst>
                </a:gridCol>
              </a:tblGrid>
              <a:tr h="451433">
                <a:tc>
                  <a:txBody>
                    <a:bodyPr/>
                    <a:lstStyle/>
                    <a:p>
                      <a:pPr algn="l" rtl="0" fontAlgn="ctr"/>
                      <a:r>
                        <a:rPr lang="en-GB" sz="2000" u="none" strike="noStrike">
                          <a:effectLst/>
                        </a:rPr>
                        <a:t>Status</a:t>
                      </a:r>
                      <a:endParaRPr lang="en-GB" sz="2000" b="1" i="0" u="none" strike="noStrike">
                        <a:solidFill>
                          <a:srgbClr val="000000"/>
                        </a:solidFill>
                        <a:effectLst/>
                        <a:latin typeface="Verdana" panose="020B0604030504040204" pitchFamily="34" charset="0"/>
                      </a:endParaRPr>
                    </a:p>
                  </a:txBody>
                  <a:tcPr marL="9525" marR="9525" marT="9525" marB="0" anchor="ctr"/>
                </a:tc>
                <a:tc>
                  <a:txBody>
                    <a:bodyPr/>
                    <a:lstStyle/>
                    <a:p>
                      <a:pPr algn="r" rtl="0" fontAlgn="ctr"/>
                      <a:r>
                        <a:rPr lang="en-GB" sz="2000" u="none" strike="noStrike" dirty="0">
                          <a:effectLst/>
                        </a:rPr>
                        <a:t>Developed Countries</a:t>
                      </a:r>
                      <a:endParaRPr lang="en-GB" sz="20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r" rtl="0" fontAlgn="ctr"/>
                      <a:r>
                        <a:rPr lang="en-GB" sz="2000" u="none" strike="noStrike">
                          <a:effectLst/>
                        </a:rPr>
                        <a:t>Developing Countries</a:t>
                      </a:r>
                      <a:endParaRPr lang="en-GB" sz="2000" b="1" i="0" u="none" strike="noStrike">
                        <a:solidFill>
                          <a:srgbClr val="000000"/>
                        </a:solidFill>
                        <a:effectLst/>
                        <a:latin typeface="Verdana" panose="020B0604030504040204" pitchFamily="34" charset="0"/>
                      </a:endParaRPr>
                    </a:p>
                  </a:txBody>
                  <a:tcPr marL="9525" marR="9525" marT="9525" marB="0" anchor="ctr"/>
                </a:tc>
                <a:tc>
                  <a:txBody>
                    <a:bodyPr/>
                    <a:lstStyle/>
                    <a:p>
                      <a:pPr algn="r" rtl="0" fontAlgn="ctr"/>
                      <a:r>
                        <a:rPr lang="en-GB" sz="2000" u="none" strike="noStrike">
                          <a:effectLst/>
                        </a:rPr>
                        <a:t>All Countries</a:t>
                      </a:r>
                      <a:endParaRPr lang="en-GB" sz="2000" b="1" i="0" u="none" strike="noStrike">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2594586214"/>
                  </a:ext>
                </a:extLst>
              </a:tr>
              <a:tr h="373888">
                <a:tc>
                  <a:txBody>
                    <a:bodyPr/>
                    <a:lstStyle/>
                    <a:p>
                      <a:pPr algn="l" rtl="0" fontAlgn="t"/>
                      <a:r>
                        <a:rPr lang="en-GB" sz="2000" u="none" strike="noStrike">
                          <a:effectLst/>
                        </a:rPr>
                        <a:t>Planned</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2</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a:effectLst/>
                        </a:rPr>
                        <a:t>11</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13</a:t>
                      </a:r>
                      <a:endParaRPr lang="en-GB" sz="2000" b="0" i="0" u="none" strike="noStrike" dirty="0">
                        <a:solidFill>
                          <a:srgbClr val="000000"/>
                        </a:solidFill>
                        <a:effectLst/>
                        <a:latin typeface="Verdana" panose="020B0604030504040204" pitchFamily="34" charset="0"/>
                      </a:endParaRPr>
                    </a:p>
                  </a:txBody>
                  <a:tcPr marL="9525" marR="9525" marT="9525" marB="0"/>
                </a:tc>
                <a:extLst>
                  <a:ext uri="{0D108BD9-81ED-4DB2-BD59-A6C34878D82A}">
                    <a16:rowId xmlns:a16="http://schemas.microsoft.com/office/drawing/2014/main" val="4261834260"/>
                  </a:ext>
                </a:extLst>
              </a:tr>
              <a:tr h="373888">
                <a:tc>
                  <a:txBody>
                    <a:bodyPr/>
                    <a:lstStyle/>
                    <a:p>
                      <a:pPr algn="l" rtl="0" fontAlgn="t"/>
                      <a:r>
                        <a:rPr lang="en-GB" sz="2000" u="none" strike="noStrike">
                          <a:effectLst/>
                        </a:rPr>
                        <a:t>Under construction</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a:effectLst/>
                        </a:rPr>
                        <a:t>4</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5</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9</a:t>
                      </a:r>
                      <a:endParaRPr lang="en-GB" sz="2000" b="0" i="0" u="none" strike="noStrike" dirty="0">
                        <a:solidFill>
                          <a:srgbClr val="000000"/>
                        </a:solidFill>
                        <a:effectLst/>
                        <a:latin typeface="Verdana" panose="020B0604030504040204" pitchFamily="34" charset="0"/>
                      </a:endParaRPr>
                    </a:p>
                  </a:txBody>
                  <a:tcPr marL="9525" marR="9525" marT="9525" marB="0"/>
                </a:tc>
                <a:extLst>
                  <a:ext uri="{0D108BD9-81ED-4DB2-BD59-A6C34878D82A}">
                    <a16:rowId xmlns:a16="http://schemas.microsoft.com/office/drawing/2014/main" val="2671507844"/>
                  </a:ext>
                </a:extLst>
              </a:tr>
              <a:tr h="373888">
                <a:tc>
                  <a:txBody>
                    <a:bodyPr/>
                    <a:lstStyle/>
                    <a:p>
                      <a:pPr algn="l" rtl="0" fontAlgn="t"/>
                      <a:r>
                        <a:rPr lang="en-GB" sz="2000" u="none" strike="noStrike">
                          <a:effectLst/>
                        </a:rPr>
                        <a:t>Operational</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140</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86</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226</a:t>
                      </a:r>
                      <a:endParaRPr lang="en-GB" sz="2000" b="0" i="0" u="none" strike="noStrike" dirty="0">
                        <a:solidFill>
                          <a:srgbClr val="000000"/>
                        </a:solidFill>
                        <a:effectLst/>
                        <a:latin typeface="Verdana" panose="020B0604030504040204" pitchFamily="34" charset="0"/>
                      </a:endParaRPr>
                    </a:p>
                  </a:txBody>
                  <a:tcPr marL="9525" marR="9525" marT="9525" marB="0"/>
                </a:tc>
                <a:extLst>
                  <a:ext uri="{0D108BD9-81ED-4DB2-BD59-A6C34878D82A}">
                    <a16:rowId xmlns:a16="http://schemas.microsoft.com/office/drawing/2014/main" val="601645784"/>
                  </a:ext>
                </a:extLst>
              </a:tr>
              <a:tr h="373888">
                <a:tc>
                  <a:txBody>
                    <a:bodyPr/>
                    <a:lstStyle/>
                    <a:p>
                      <a:pPr algn="l" rtl="0" fontAlgn="t"/>
                      <a:r>
                        <a:rPr lang="en-GB" sz="2000" u="none" strike="noStrike">
                          <a:effectLst/>
                        </a:rPr>
                        <a:t>Temporary shutdown</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8</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5</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13</a:t>
                      </a:r>
                      <a:endParaRPr lang="en-GB" sz="2000" b="0" i="0" u="none" strike="noStrike" dirty="0">
                        <a:solidFill>
                          <a:srgbClr val="000000"/>
                        </a:solidFill>
                        <a:effectLst/>
                        <a:latin typeface="Verdana" panose="020B0604030504040204" pitchFamily="34" charset="0"/>
                      </a:endParaRPr>
                    </a:p>
                  </a:txBody>
                  <a:tcPr marL="9525" marR="9525" marT="9525" marB="0"/>
                </a:tc>
                <a:extLst>
                  <a:ext uri="{0D108BD9-81ED-4DB2-BD59-A6C34878D82A}">
                    <a16:rowId xmlns:a16="http://schemas.microsoft.com/office/drawing/2014/main" val="1622872441"/>
                  </a:ext>
                </a:extLst>
              </a:tr>
              <a:tr h="373888">
                <a:tc>
                  <a:txBody>
                    <a:bodyPr/>
                    <a:lstStyle/>
                    <a:p>
                      <a:pPr algn="l" rtl="0" fontAlgn="t"/>
                      <a:r>
                        <a:rPr lang="en-GB" sz="2000" u="none" strike="noStrike">
                          <a:effectLst/>
                        </a:rPr>
                        <a:t>Extended shutdown</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a:effectLst/>
                        </a:rPr>
                        <a:t>5</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8</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13</a:t>
                      </a:r>
                      <a:endParaRPr lang="en-GB" sz="2000" b="0" i="0" u="none" strike="noStrike" dirty="0">
                        <a:solidFill>
                          <a:srgbClr val="000000"/>
                        </a:solidFill>
                        <a:effectLst/>
                        <a:latin typeface="Verdana" panose="020B0604030504040204" pitchFamily="34" charset="0"/>
                      </a:endParaRPr>
                    </a:p>
                  </a:txBody>
                  <a:tcPr marL="9525" marR="9525" marT="9525" marB="0"/>
                </a:tc>
                <a:extLst>
                  <a:ext uri="{0D108BD9-81ED-4DB2-BD59-A6C34878D82A}">
                    <a16:rowId xmlns:a16="http://schemas.microsoft.com/office/drawing/2014/main" val="1808685771"/>
                  </a:ext>
                </a:extLst>
              </a:tr>
              <a:tr h="373888">
                <a:tc>
                  <a:txBody>
                    <a:bodyPr/>
                    <a:lstStyle/>
                    <a:p>
                      <a:pPr algn="l" rtl="0" fontAlgn="t"/>
                      <a:r>
                        <a:rPr lang="en-GB" sz="2000" u="none" strike="noStrike">
                          <a:effectLst/>
                        </a:rPr>
                        <a:t>Permanent shutdown</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42</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14</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56</a:t>
                      </a:r>
                      <a:endParaRPr lang="en-GB" sz="2000" b="0" i="0" u="none" strike="noStrike" dirty="0">
                        <a:solidFill>
                          <a:srgbClr val="000000"/>
                        </a:solidFill>
                        <a:effectLst/>
                        <a:latin typeface="Verdana" panose="020B0604030504040204" pitchFamily="34" charset="0"/>
                      </a:endParaRPr>
                    </a:p>
                  </a:txBody>
                  <a:tcPr marL="9525" marR="9525" marT="9525" marB="0"/>
                </a:tc>
                <a:extLst>
                  <a:ext uri="{0D108BD9-81ED-4DB2-BD59-A6C34878D82A}">
                    <a16:rowId xmlns:a16="http://schemas.microsoft.com/office/drawing/2014/main" val="1751504959"/>
                  </a:ext>
                </a:extLst>
              </a:tr>
              <a:tr h="373888">
                <a:tc>
                  <a:txBody>
                    <a:bodyPr/>
                    <a:lstStyle/>
                    <a:p>
                      <a:pPr algn="l" rtl="0" fontAlgn="t"/>
                      <a:r>
                        <a:rPr lang="en-GB" sz="2000" u="none" strike="noStrike">
                          <a:effectLst/>
                        </a:rPr>
                        <a:t>Under decommissioning</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63</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a:effectLst/>
                        </a:rPr>
                        <a:t>4</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67</a:t>
                      </a:r>
                      <a:endParaRPr lang="en-GB" sz="2000" b="0" i="0" u="none" strike="noStrike" dirty="0">
                        <a:solidFill>
                          <a:srgbClr val="000000"/>
                        </a:solidFill>
                        <a:effectLst/>
                        <a:latin typeface="Verdana" panose="020B0604030504040204" pitchFamily="34" charset="0"/>
                      </a:endParaRPr>
                    </a:p>
                  </a:txBody>
                  <a:tcPr marL="9525" marR="9525" marT="9525" marB="0"/>
                </a:tc>
                <a:extLst>
                  <a:ext uri="{0D108BD9-81ED-4DB2-BD59-A6C34878D82A}">
                    <a16:rowId xmlns:a16="http://schemas.microsoft.com/office/drawing/2014/main" val="1593976439"/>
                  </a:ext>
                </a:extLst>
              </a:tr>
              <a:tr h="373888">
                <a:tc>
                  <a:txBody>
                    <a:bodyPr/>
                    <a:lstStyle/>
                    <a:p>
                      <a:pPr algn="l" rtl="0" fontAlgn="t"/>
                      <a:r>
                        <a:rPr lang="en-GB" sz="2000" u="none" strike="noStrike">
                          <a:effectLst/>
                        </a:rPr>
                        <a:t>Decommissioned</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413</a:t>
                      </a:r>
                      <a:endParaRPr lang="en-GB" sz="2000" b="0" i="0" u="none" strike="noStrike" dirty="0">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a:effectLst/>
                        </a:rPr>
                        <a:t>29</a:t>
                      </a:r>
                      <a:endParaRPr lang="en-GB" sz="2000" b="0" i="0" u="none" strike="noStrike">
                        <a:solidFill>
                          <a:srgbClr val="000000"/>
                        </a:solidFill>
                        <a:effectLst/>
                        <a:latin typeface="Verdana" panose="020B0604030504040204" pitchFamily="34" charset="0"/>
                      </a:endParaRPr>
                    </a:p>
                  </a:txBody>
                  <a:tcPr marL="9525" marR="9525" marT="9525" marB="0"/>
                </a:tc>
                <a:tc>
                  <a:txBody>
                    <a:bodyPr/>
                    <a:lstStyle/>
                    <a:p>
                      <a:pPr algn="r" rtl="0" fontAlgn="t"/>
                      <a:r>
                        <a:rPr lang="en-GB" sz="2000" u="none" strike="noStrike" dirty="0">
                          <a:effectLst/>
                        </a:rPr>
                        <a:t>443</a:t>
                      </a:r>
                      <a:endParaRPr lang="en-GB" sz="2000" b="0" i="0" u="none" strike="noStrike" dirty="0">
                        <a:solidFill>
                          <a:srgbClr val="000000"/>
                        </a:solidFill>
                        <a:effectLst/>
                        <a:latin typeface="Verdana" panose="020B0604030504040204" pitchFamily="34" charset="0"/>
                      </a:endParaRPr>
                    </a:p>
                  </a:txBody>
                  <a:tcPr marL="9525" marR="9525" marT="9525" marB="0"/>
                </a:tc>
                <a:extLst>
                  <a:ext uri="{0D108BD9-81ED-4DB2-BD59-A6C34878D82A}">
                    <a16:rowId xmlns:a16="http://schemas.microsoft.com/office/drawing/2014/main" val="3455820789"/>
                  </a:ext>
                </a:extLst>
              </a:tr>
              <a:tr h="373888">
                <a:tc>
                  <a:txBody>
                    <a:bodyPr/>
                    <a:lstStyle/>
                    <a:p>
                      <a:pPr algn="l" rtl="0" fontAlgn="ctr"/>
                      <a:r>
                        <a:rPr lang="en-GB" sz="2000" u="none" strike="noStrike">
                          <a:effectLst/>
                        </a:rPr>
                        <a:t>Total</a:t>
                      </a:r>
                      <a:endParaRPr lang="en-GB" sz="2000" b="1" i="0" u="none" strike="noStrike">
                        <a:solidFill>
                          <a:srgbClr val="000000"/>
                        </a:solidFill>
                        <a:effectLst/>
                        <a:latin typeface="Verdana" panose="020B0604030504040204" pitchFamily="34" charset="0"/>
                      </a:endParaRPr>
                    </a:p>
                  </a:txBody>
                  <a:tcPr marL="9525" marR="9525" marT="9525" marB="0" anchor="ctr"/>
                </a:tc>
                <a:tc>
                  <a:txBody>
                    <a:bodyPr/>
                    <a:lstStyle/>
                    <a:p>
                      <a:pPr algn="r" rtl="0" fontAlgn="ctr"/>
                      <a:r>
                        <a:rPr lang="en-GB" sz="2000" u="none" strike="noStrike" dirty="0">
                          <a:effectLst/>
                        </a:rPr>
                        <a:t>677</a:t>
                      </a:r>
                      <a:endParaRPr lang="en-GB" sz="20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r" rtl="0" fontAlgn="ctr"/>
                      <a:r>
                        <a:rPr lang="en-GB" sz="2000" u="none" strike="noStrike" dirty="0">
                          <a:effectLst/>
                        </a:rPr>
                        <a:t>163</a:t>
                      </a:r>
                      <a:endParaRPr lang="en-GB" sz="2000" b="1" i="0" u="none" strike="noStrike" dirty="0">
                        <a:solidFill>
                          <a:srgbClr val="000000"/>
                        </a:solidFill>
                        <a:effectLst/>
                        <a:latin typeface="Verdana" panose="020B0604030504040204" pitchFamily="34" charset="0"/>
                      </a:endParaRPr>
                    </a:p>
                  </a:txBody>
                  <a:tcPr marL="9525" marR="9525" marT="9525" marB="0" anchor="ctr"/>
                </a:tc>
                <a:tc>
                  <a:txBody>
                    <a:bodyPr/>
                    <a:lstStyle/>
                    <a:p>
                      <a:pPr algn="r" rtl="0" fontAlgn="ctr"/>
                      <a:r>
                        <a:rPr lang="en-GB" sz="2000" u="none" strike="noStrike" dirty="0">
                          <a:effectLst/>
                        </a:rPr>
                        <a:t>840</a:t>
                      </a:r>
                      <a:endParaRPr lang="en-GB" sz="2000" b="1" i="0" u="none" strike="noStrike" dirty="0">
                        <a:solidFill>
                          <a:srgbClr val="000000"/>
                        </a:solidFill>
                        <a:effectLst/>
                        <a:latin typeface="Verdana" panose="020B0604030504040204" pitchFamily="34" charset="0"/>
                      </a:endParaRPr>
                    </a:p>
                  </a:txBody>
                  <a:tcPr marL="9525" marR="9525" marT="9525" marB="0" anchor="ctr"/>
                </a:tc>
                <a:extLst>
                  <a:ext uri="{0D108BD9-81ED-4DB2-BD59-A6C34878D82A}">
                    <a16:rowId xmlns:a16="http://schemas.microsoft.com/office/drawing/2014/main" val="3653118480"/>
                  </a:ext>
                </a:extLst>
              </a:tr>
            </a:tbl>
          </a:graphicData>
        </a:graphic>
      </p:graphicFrame>
      <p:sp>
        <p:nvSpPr>
          <p:cNvPr id="7" name="Rectangle 6">
            <a:extLst>
              <a:ext uri="{FF2B5EF4-FFF2-40B4-BE49-F238E27FC236}">
                <a16:creationId xmlns:a16="http://schemas.microsoft.com/office/drawing/2014/main" id="{E03DA65E-7A37-42C1-9485-822DC17BAD99}"/>
              </a:ext>
            </a:extLst>
          </p:cNvPr>
          <p:cNvSpPr/>
          <p:nvPr/>
        </p:nvSpPr>
        <p:spPr>
          <a:xfrm>
            <a:off x="7236615" y="3068959"/>
            <a:ext cx="863458" cy="216024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BE104B88-5179-4ACE-86C7-837AE25CEF4E}"/>
              </a:ext>
            </a:extLst>
          </p:cNvPr>
          <p:cNvSpPr txBox="1"/>
          <p:nvPr/>
        </p:nvSpPr>
        <p:spPr>
          <a:xfrm>
            <a:off x="8059893" y="4132107"/>
            <a:ext cx="1056700" cy="369332"/>
          </a:xfrm>
          <a:prstGeom prst="rect">
            <a:avLst/>
          </a:prstGeom>
          <a:noFill/>
        </p:spPr>
        <p:txBody>
          <a:bodyPr wrap="square" rtlCol="0">
            <a:spAutoFit/>
          </a:bodyPr>
          <a:lstStyle/>
          <a:p>
            <a:r>
              <a:rPr lang="en-US" dirty="0"/>
              <a:t>818 built</a:t>
            </a:r>
            <a:endParaRPr lang="en-GB" dirty="0"/>
          </a:p>
        </p:txBody>
      </p:sp>
      <p:sp>
        <p:nvSpPr>
          <p:cNvPr id="10" name="TextBox 9">
            <a:extLst>
              <a:ext uri="{FF2B5EF4-FFF2-40B4-BE49-F238E27FC236}">
                <a16:creationId xmlns:a16="http://schemas.microsoft.com/office/drawing/2014/main" id="{2C26BD96-7101-48C4-8359-B87CB493A63A}"/>
              </a:ext>
            </a:extLst>
          </p:cNvPr>
          <p:cNvSpPr txBox="1"/>
          <p:nvPr/>
        </p:nvSpPr>
        <p:spPr>
          <a:xfrm>
            <a:off x="7489359" y="1060417"/>
            <a:ext cx="1492716" cy="369332"/>
          </a:xfrm>
          <a:prstGeom prst="rect">
            <a:avLst/>
          </a:prstGeom>
          <a:noFill/>
        </p:spPr>
        <p:txBody>
          <a:bodyPr wrap="none" rtlCol="0">
            <a:spAutoFit/>
          </a:bodyPr>
          <a:lstStyle/>
          <a:p>
            <a:r>
              <a:rPr lang="en-US" dirty="0"/>
              <a:t>21 Sep 2018</a:t>
            </a:r>
            <a:endParaRPr lang="en-GB" dirty="0"/>
          </a:p>
        </p:txBody>
      </p:sp>
    </p:spTree>
    <p:extLst>
      <p:ext uri="{BB962C8B-B14F-4D97-AF65-F5344CB8AC3E}">
        <p14:creationId xmlns:p14="http://schemas.microsoft.com/office/powerpoint/2010/main" val="3295545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51520" y="1268760"/>
            <a:ext cx="8712968" cy="5472608"/>
          </a:xfrm>
        </p:spPr>
        <p:txBody>
          <a:bodyPr>
            <a:normAutofit fontScale="85000" lnSpcReduction="20000"/>
          </a:bodyPr>
          <a:lstStyle/>
          <a:p>
            <a:pPr marL="0" indent="0" algn="just">
              <a:buNone/>
            </a:pPr>
            <a:r>
              <a:rPr lang="en-GB" sz="2000" b="1" dirty="0">
                <a:solidFill>
                  <a:schemeClr val="tx1"/>
                </a:solidFill>
              </a:rPr>
              <a:t>RRDB</a:t>
            </a:r>
            <a:r>
              <a:rPr lang="en-GB" sz="2000" b="1" dirty="0">
                <a:solidFill>
                  <a:schemeClr val="tx2"/>
                </a:solidFill>
              </a:rPr>
              <a:t> </a:t>
            </a:r>
            <a:r>
              <a:rPr lang="en-GB" sz="2000" dirty="0">
                <a:solidFill>
                  <a:schemeClr val="tx1"/>
                </a:solidFill>
              </a:rPr>
              <a:t>(https://nucleus.iaea.org/RRDB/)</a:t>
            </a:r>
          </a:p>
          <a:p>
            <a:r>
              <a:rPr lang="en-GB" sz="2000" dirty="0">
                <a:solidFill>
                  <a:schemeClr val="tx1"/>
                </a:solidFill>
              </a:rPr>
              <a:t>Contains information on more than </a:t>
            </a:r>
            <a:r>
              <a:rPr lang="en-GB" sz="2000" b="1" dirty="0">
                <a:solidFill>
                  <a:schemeClr val="tx1"/>
                </a:solidFill>
              </a:rPr>
              <a:t>775 RRs worldwide </a:t>
            </a:r>
            <a:r>
              <a:rPr lang="en-GB" sz="2000" dirty="0">
                <a:solidFill>
                  <a:schemeClr val="tx1"/>
                </a:solidFill>
              </a:rPr>
              <a:t>- technical characteristics, purpose, availability, capability, and facility managers’ contacts.</a:t>
            </a:r>
          </a:p>
          <a:p>
            <a:r>
              <a:rPr lang="en-GB" sz="2000" dirty="0">
                <a:solidFill>
                  <a:schemeClr val="tx1"/>
                </a:solidFill>
              </a:rPr>
              <a:t>Being regularly updated with assistance from Member States (MSs) to share and collect information in one place </a:t>
            </a:r>
          </a:p>
          <a:p>
            <a:pPr marL="0" indent="0" algn="just">
              <a:buNone/>
            </a:pPr>
            <a:endParaRPr lang="en-GB" sz="2000" dirty="0">
              <a:solidFill>
                <a:schemeClr val="tx1"/>
              </a:solidFill>
            </a:endParaRPr>
          </a:p>
          <a:p>
            <a:pPr marL="0" indent="0" algn="just">
              <a:buNone/>
            </a:pPr>
            <a:r>
              <a:rPr lang="en-GB" sz="2000" b="1" dirty="0">
                <a:solidFill>
                  <a:schemeClr val="tx1"/>
                </a:solidFill>
              </a:rPr>
              <a:t>RRADB </a:t>
            </a:r>
            <a:r>
              <a:rPr lang="en-GB" sz="2000" dirty="0">
                <a:solidFill>
                  <a:schemeClr val="tx1"/>
                </a:solidFill>
              </a:rPr>
              <a:t>(https://nucleus.iaea.org/sites/rramp/)</a:t>
            </a:r>
          </a:p>
          <a:p>
            <a:pPr algn="just"/>
            <a:r>
              <a:rPr lang="en-US" sz="2000" dirty="0">
                <a:solidFill>
                  <a:schemeClr val="tx1"/>
                </a:solidFill>
              </a:rPr>
              <a:t>Repository of the worldwide experience in </a:t>
            </a:r>
            <a:r>
              <a:rPr lang="en-US" sz="2000" b="1" dirty="0">
                <a:solidFill>
                  <a:schemeClr val="tx1"/>
                </a:solidFill>
              </a:rPr>
              <a:t>managing ageing of structures, systems and components </a:t>
            </a:r>
            <a:r>
              <a:rPr lang="en-US" sz="2000" dirty="0">
                <a:solidFill>
                  <a:schemeClr val="tx1"/>
                </a:solidFill>
              </a:rPr>
              <a:t>(SSCs) at research reactors  </a:t>
            </a:r>
          </a:p>
          <a:p>
            <a:pPr algn="just"/>
            <a:r>
              <a:rPr lang="en-US" sz="2000" dirty="0">
                <a:solidFill>
                  <a:schemeClr val="tx1"/>
                </a:solidFill>
              </a:rPr>
              <a:t>Comprised of about </a:t>
            </a:r>
            <a:r>
              <a:rPr lang="en-US" sz="2000" b="1" dirty="0">
                <a:solidFill>
                  <a:schemeClr val="tx1"/>
                </a:solidFill>
              </a:rPr>
              <a:t>300 reports </a:t>
            </a:r>
            <a:r>
              <a:rPr lang="en-US" sz="2000" dirty="0">
                <a:solidFill>
                  <a:schemeClr val="tx1"/>
                </a:solidFill>
              </a:rPr>
              <a:t>with examples of affected systems, ageing issues faced, ageing mechanisms identified and remedial actions taken - serve as meta data and allow for searching/filtering of the list of reports</a:t>
            </a:r>
          </a:p>
          <a:p>
            <a:pPr algn="just"/>
            <a:r>
              <a:rPr lang="en-US" sz="2000" dirty="0">
                <a:solidFill>
                  <a:schemeClr val="tx1"/>
                </a:solidFill>
              </a:rPr>
              <a:t>Updated on biennial basis; next cycle – 2019.</a:t>
            </a:r>
          </a:p>
          <a:p>
            <a:pPr marL="0" indent="0" algn="just">
              <a:buNone/>
            </a:pPr>
            <a:endParaRPr lang="en-GB" sz="2000" b="1" dirty="0">
              <a:solidFill>
                <a:schemeClr val="tx1"/>
              </a:solidFill>
            </a:endParaRPr>
          </a:p>
          <a:p>
            <a:pPr marL="0" indent="0" algn="just">
              <a:buNone/>
            </a:pPr>
            <a:r>
              <a:rPr lang="en-GB" sz="2000" b="1" dirty="0">
                <a:solidFill>
                  <a:schemeClr val="tx1"/>
                </a:solidFill>
              </a:rPr>
              <a:t>RR-MPDB </a:t>
            </a:r>
            <a:r>
              <a:rPr lang="en-GB" sz="2000" dirty="0">
                <a:solidFill>
                  <a:schemeClr val="tx1"/>
                </a:solidFill>
              </a:rPr>
              <a:t>(TBD)</a:t>
            </a:r>
          </a:p>
          <a:p>
            <a:pPr algn="just"/>
            <a:r>
              <a:rPr lang="en-US" sz="2000" dirty="0">
                <a:solidFill>
                  <a:schemeClr val="tx1"/>
                </a:solidFill>
              </a:rPr>
              <a:t>Material Properties Database for Irradiated Core Structural Components for Continued Safe Operation and Lifetime Extension of Ageing Research Reactors</a:t>
            </a:r>
          </a:p>
          <a:p>
            <a:pPr algn="just"/>
            <a:r>
              <a:rPr lang="en-US" sz="2000" dirty="0">
                <a:solidFill>
                  <a:schemeClr val="tx1"/>
                </a:solidFill>
              </a:rPr>
              <a:t>Developed on the SharePoint platform – a document collection (RRADB type)</a:t>
            </a:r>
          </a:p>
          <a:p>
            <a:pPr algn="just"/>
            <a:r>
              <a:rPr lang="en-US" sz="2000" dirty="0">
                <a:solidFill>
                  <a:schemeClr val="tx1"/>
                </a:solidFill>
              </a:rPr>
              <a:t>Currently contains 5 groups of different meta data; about 150 reports uploaded with attributed meta data.</a:t>
            </a:r>
          </a:p>
          <a:p>
            <a:pPr algn="just"/>
            <a:r>
              <a:rPr lang="en-US" sz="2000" dirty="0">
                <a:solidFill>
                  <a:schemeClr val="tx1"/>
                </a:solidFill>
              </a:rPr>
              <a:t>Launched on trial basis to get feedback from users</a:t>
            </a:r>
          </a:p>
        </p:txBody>
      </p:sp>
      <p:sp>
        <p:nvSpPr>
          <p:cNvPr id="3" name="Title 2"/>
          <p:cNvSpPr>
            <a:spLocks noGrp="1"/>
          </p:cNvSpPr>
          <p:nvPr>
            <p:ph type="title"/>
          </p:nvPr>
        </p:nvSpPr>
        <p:spPr>
          <a:xfrm>
            <a:off x="251520" y="116632"/>
            <a:ext cx="6840760" cy="864096"/>
          </a:xfrm>
        </p:spPr>
        <p:txBody>
          <a:bodyPr vert="horz" lIns="91440" tIns="45720" rIns="91440" bIns="45720" rtlCol="0" anchor="ctr">
            <a:normAutofit/>
          </a:bodyPr>
          <a:lstStyle/>
          <a:p>
            <a:r>
              <a:rPr lang="en-US" sz="3200" dirty="0"/>
              <a:t>IAEA RR Information Resources</a:t>
            </a:r>
            <a:endParaRPr lang="en-GB" sz="3200" dirty="0"/>
          </a:p>
        </p:txBody>
      </p:sp>
      <p:sp>
        <p:nvSpPr>
          <p:cNvPr id="9" name="Rectangle 8"/>
          <p:cNvSpPr/>
          <p:nvPr/>
        </p:nvSpPr>
        <p:spPr>
          <a:xfrm>
            <a:off x="1547664" y="1484784"/>
            <a:ext cx="248786" cy="369332"/>
          </a:xfrm>
          <a:prstGeom prst="rect">
            <a:avLst/>
          </a:prstGeom>
        </p:spPr>
        <p:txBody>
          <a:bodyPr wrap="none">
            <a:spAutoFit/>
          </a:bodyPr>
          <a:lstStyle/>
          <a:p>
            <a:r>
              <a:rPr lang="en-GB" dirty="0">
                <a:solidFill>
                  <a:schemeClr val="tx2"/>
                </a:solidFill>
              </a:rPr>
              <a:t> </a:t>
            </a:r>
          </a:p>
        </p:txBody>
      </p:sp>
      <p:sp>
        <p:nvSpPr>
          <p:cNvPr id="10" name="Rectangle 9"/>
          <p:cNvSpPr/>
          <p:nvPr/>
        </p:nvSpPr>
        <p:spPr>
          <a:xfrm>
            <a:off x="1835696" y="3650343"/>
            <a:ext cx="248786" cy="369332"/>
          </a:xfrm>
          <a:prstGeom prst="rect">
            <a:avLst/>
          </a:prstGeom>
        </p:spPr>
        <p:txBody>
          <a:bodyPr wrap="none">
            <a:spAutoFit/>
          </a:bodyPr>
          <a:lstStyle/>
          <a:p>
            <a:r>
              <a:rPr lang="en-GB" dirty="0"/>
              <a:t> </a:t>
            </a:r>
          </a:p>
        </p:txBody>
      </p:sp>
      <p:sp>
        <p:nvSpPr>
          <p:cNvPr id="12" name="Slide Number Placeholder 11"/>
          <p:cNvSpPr>
            <a:spLocks noGrp="1"/>
          </p:cNvSpPr>
          <p:nvPr>
            <p:ph type="sldNum" sz="quarter" idx="12"/>
          </p:nvPr>
        </p:nvSpPr>
        <p:spPr/>
        <p:txBody>
          <a:bodyPr/>
          <a:lstStyle/>
          <a:p>
            <a:fld id="{23A0628E-C12F-4F8C-9895-BCD5E30100D3}" type="slidenum">
              <a:rPr lang="en-US" smtClean="0"/>
              <a:pPr/>
              <a:t>30</a:t>
            </a:fld>
            <a:endParaRPr lang="en-US" dirty="0"/>
          </a:p>
        </p:txBody>
      </p:sp>
    </p:spTree>
    <p:extLst>
      <p:ext uri="{BB962C8B-B14F-4D97-AF65-F5344CB8AC3E}">
        <p14:creationId xmlns:p14="http://schemas.microsoft.com/office/powerpoint/2010/main" val="29135019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1565189106"/>
              </p:ext>
            </p:extLst>
          </p:nvPr>
        </p:nvGraphicFramePr>
        <p:xfrm>
          <a:off x="251520" y="1268760"/>
          <a:ext cx="8713788" cy="5151396"/>
        </p:xfrm>
        <a:graphic>
          <a:graphicData uri="http://schemas.openxmlformats.org/drawingml/2006/table">
            <a:tbl>
              <a:tblPr firstRow="1" bandRow="1">
                <a:tableStyleId>{5C22544A-7EE6-4342-B048-85BDC9FD1C3A}</a:tableStyleId>
              </a:tblPr>
              <a:tblGrid>
                <a:gridCol w="4105151">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gridCol w="2592413">
                  <a:extLst>
                    <a:ext uri="{9D8B030D-6E8A-4147-A177-3AD203B41FA5}">
                      <a16:colId xmlns:a16="http://schemas.microsoft.com/office/drawing/2014/main" val="20002"/>
                    </a:ext>
                  </a:extLst>
                </a:gridCol>
              </a:tblGrid>
              <a:tr h="393642">
                <a:tc>
                  <a:txBody>
                    <a:bodyPr/>
                    <a:lstStyle/>
                    <a:p>
                      <a:r>
                        <a:rPr lang="en-GB" dirty="0"/>
                        <a:t>Title</a:t>
                      </a:r>
                    </a:p>
                  </a:txBody>
                  <a:tcPr/>
                </a:tc>
                <a:tc>
                  <a:txBody>
                    <a:bodyPr/>
                    <a:lstStyle/>
                    <a:p>
                      <a:r>
                        <a:rPr lang="en-GB" dirty="0"/>
                        <a:t>Type </a:t>
                      </a:r>
                    </a:p>
                  </a:txBody>
                  <a:tcPr/>
                </a:tc>
                <a:tc>
                  <a:txBody>
                    <a:bodyPr/>
                    <a:lstStyle/>
                    <a:p>
                      <a:r>
                        <a:rPr lang="en-GB" dirty="0"/>
                        <a:t>Status</a:t>
                      </a:r>
                    </a:p>
                  </a:txBody>
                  <a:tcPr/>
                </a:tc>
                <a:extLst>
                  <a:ext uri="{0D108BD9-81ED-4DB2-BD59-A6C34878D82A}">
                    <a16:rowId xmlns:a16="http://schemas.microsoft.com/office/drawing/2014/main" val="10000"/>
                  </a:ext>
                </a:extLst>
              </a:tr>
              <a:tr h="9524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Application of non-destructive testing and in-service inspection to research reactors </a:t>
                      </a:r>
                    </a:p>
                  </a:txBody>
                  <a:tcPr/>
                </a:tc>
                <a:tc>
                  <a:txBody>
                    <a:bodyPr/>
                    <a:lstStyle/>
                    <a:p>
                      <a:r>
                        <a:rPr lang="en-GB" dirty="0">
                          <a:solidFill>
                            <a:schemeClr val="tx1"/>
                          </a:solidFill>
                        </a:rPr>
                        <a:t>TECDOC 1263</a:t>
                      </a:r>
                      <a:r>
                        <a:rPr lang="en-GB" baseline="0" dirty="0">
                          <a:solidFill>
                            <a:schemeClr val="dk1"/>
                          </a:solidFill>
                        </a:rPr>
                        <a:t> (2001)</a:t>
                      </a:r>
                      <a:endParaRPr lang="en-GB" dirty="0"/>
                    </a:p>
                  </a:txBody>
                  <a:tcPr/>
                </a:tc>
                <a:tc>
                  <a:txBody>
                    <a:bodyPr/>
                    <a:lstStyle/>
                    <a:p>
                      <a:r>
                        <a:rPr lang="en-GB" dirty="0"/>
                        <a:t>Revision initiated </a:t>
                      </a:r>
                    </a:p>
                  </a:txBody>
                  <a:tcPr/>
                </a:tc>
                <a:extLst>
                  <a:ext uri="{0D108BD9-81ED-4DB2-BD59-A6C34878D82A}">
                    <a16:rowId xmlns:a16="http://schemas.microsoft.com/office/drawing/2014/main" val="10004"/>
                  </a:ext>
                </a:extLst>
              </a:tr>
              <a:tr h="744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Optimization of Reliability and Availability of RRs</a:t>
                      </a:r>
                      <a:endParaRPr lang="en-GB" dirty="0"/>
                    </a:p>
                  </a:txBody>
                  <a:tcPr/>
                </a:tc>
                <a:tc>
                  <a:txBody>
                    <a:bodyPr/>
                    <a:lstStyle/>
                    <a:p>
                      <a:r>
                        <a:rPr lang="en-GB" dirty="0">
                          <a:solidFill>
                            <a:schemeClr val="tx1"/>
                          </a:solidFill>
                        </a:rPr>
                        <a:t>NP-T-5.4 (2008)</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Revision initiated  </a:t>
                      </a:r>
                    </a:p>
                  </a:txBody>
                  <a:tcPr/>
                </a:tc>
                <a:extLst>
                  <a:ext uri="{0D108BD9-81ED-4DB2-BD59-A6C34878D82A}">
                    <a16:rowId xmlns:a16="http://schemas.microsoft.com/office/drawing/2014/main" val="10005"/>
                  </a:ext>
                </a:extLst>
              </a:tr>
              <a:tr h="7444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Digital Instrumentation and Control Systems for new facilities and modernisation of existing Research Reactors</a:t>
                      </a:r>
                    </a:p>
                  </a:txBody>
                  <a:tcPr/>
                </a:tc>
                <a:tc>
                  <a:txBody>
                    <a:bodyPr/>
                    <a:lstStyle/>
                    <a:p>
                      <a:r>
                        <a:rPr lang="en-US" dirty="0"/>
                        <a:t>NES</a:t>
                      </a:r>
                      <a:endParaRPr lang="en-GB"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First draft under preparation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tc>
                <a:extLst>
                  <a:ext uri="{0D108BD9-81ED-4DB2-BD59-A6C34878D82A}">
                    <a16:rowId xmlns:a16="http://schemas.microsoft.com/office/drawing/2014/main" val="1397478477"/>
                  </a:ext>
                </a:extLst>
              </a:tr>
              <a:tr h="936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Ageing Management, Refurbishment and Modernization for Long Term Operation of Research Reactors</a:t>
                      </a:r>
                      <a:endParaRPr lang="en-GB" dirty="0"/>
                    </a:p>
                  </a:txBody>
                  <a:tcPr/>
                </a:tc>
                <a:tc>
                  <a:txBody>
                    <a:bodyPr/>
                    <a:lstStyle/>
                    <a:p>
                      <a:r>
                        <a:rPr lang="en-GB" dirty="0">
                          <a:solidFill>
                            <a:schemeClr val="tx1"/>
                          </a:solidFill>
                        </a:rPr>
                        <a:t>NES</a:t>
                      </a:r>
                      <a:endParaRPr lang="en-GB" dirty="0"/>
                    </a:p>
                  </a:txBody>
                  <a:tcPr/>
                </a:tc>
                <a:tc>
                  <a:txBody>
                    <a:bodyPr/>
                    <a:lstStyle/>
                    <a:p>
                      <a:r>
                        <a:rPr lang="en-GB" dirty="0"/>
                        <a:t>TECDOC (2014) being upgraded to NES  </a:t>
                      </a:r>
                    </a:p>
                    <a:p>
                      <a:endParaRPr lang="en-US" dirty="0"/>
                    </a:p>
                  </a:txBody>
                  <a:tcPr/>
                </a:tc>
                <a:extLst>
                  <a:ext uri="{0D108BD9-81ED-4DB2-BD59-A6C34878D82A}">
                    <a16:rowId xmlns:a16="http://schemas.microsoft.com/office/drawing/2014/main" val="10006"/>
                  </a:ext>
                </a:extLst>
              </a:tr>
              <a:tr h="9361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Guidelines to conduct OMARR mission</a:t>
                      </a:r>
                      <a:endParaRPr lang="en-GB" dirty="0"/>
                    </a:p>
                  </a:txBody>
                  <a:tcPr/>
                </a:tc>
                <a:tc>
                  <a:txBody>
                    <a:bodyPr/>
                    <a:lstStyle/>
                    <a:p>
                      <a:r>
                        <a:rPr lang="en-US" dirty="0"/>
                        <a:t>TECDOC</a:t>
                      </a:r>
                      <a:endParaRPr lang="en-GB" dirty="0"/>
                    </a:p>
                  </a:txBody>
                  <a:tcPr/>
                </a:tc>
                <a:tc>
                  <a:txBody>
                    <a:bodyPr/>
                    <a:lstStyle/>
                    <a:p>
                      <a:r>
                        <a:rPr lang="en-US" dirty="0"/>
                        <a:t>First draft under preparation</a:t>
                      </a:r>
                    </a:p>
                  </a:txBody>
                  <a:tcPr/>
                </a:tc>
                <a:extLst>
                  <a:ext uri="{0D108BD9-81ED-4DB2-BD59-A6C34878D82A}">
                    <a16:rowId xmlns:a16="http://schemas.microsoft.com/office/drawing/2014/main" val="834544178"/>
                  </a:ext>
                </a:extLst>
              </a:tr>
            </a:tbl>
          </a:graphicData>
        </a:graphic>
      </p:graphicFrame>
      <p:sp>
        <p:nvSpPr>
          <p:cNvPr id="3" name="Title 2"/>
          <p:cNvSpPr>
            <a:spLocks noGrp="1"/>
          </p:cNvSpPr>
          <p:nvPr>
            <p:ph type="title"/>
          </p:nvPr>
        </p:nvSpPr>
        <p:spPr>
          <a:xfrm>
            <a:off x="251520" y="116632"/>
            <a:ext cx="6624736" cy="864096"/>
          </a:xfrm>
        </p:spPr>
        <p:txBody>
          <a:bodyPr>
            <a:noAutofit/>
          </a:bodyPr>
          <a:lstStyle/>
          <a:p>
            <a:pPr lvl="0"/>
            <a:r>
              <a:rPr lang="en-GB" sz="3200" dirty="0"/>
              <a:t>Publications under preparation</a:t>
            </a:r>
          </a:p>
        </p:txBody>
      </p:sp>
    </p:spTree>
    <p:extLst>
      <p:ext uri="{BB962C8B-B14F-4D97-AF65-F5344CB8AC3E}">
        <p14:creationId xmlns:p14="http://schemas.microsoft.com/office/powerpoint/2010/main" val="404975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323527" y="4365104"/>
            <a:ext cx="8568953" cy="1080120"/>
          </a:xfrm>
        </p:spPr>
        <p:txBody>
          <a:bodyPr>
            <a:normAutofit/>
          </a:bodyPr>
          <a:lstStyle/>
          <a:p>
            <a:r>
              <a:rPr lang="en-GB" sz="4400" b="0" i="1" dirty="0">
                <a:latin typeface="Times" panose="02020603050405020304" pitchFamily="18" charset="0"/>
              </a:rPr>
              <a:t>Thank you!</a:t>
            </a:r>
          </a:p>
        </p:txBody>
      </p:sp>
    </p:spTree>
    <p:extLst>
      <p:ext uri="{BB962C8B-B14F-4D97-AF65-F5344CB8AC3E}">
        <p14:creationId xmlns:p14="http://schemas.microsoft.com/office/powerpoint/2010/main" val="1151185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4805" y="260648"/>
            <a:ext cx="7776864" cy="646331"/>
          </a:xfrm>
          <a:prstGeom prst="rect">
            <a:avLst/>
          </a:prstGeom>
        </p:spPr>
        <p:txBody>
          <a:bodyPr wrap="square">
            <a:spAutoFit/>
          </a:bodyPr>
          <a:lstStyle/>
          <a:p>
            <a:r>
              <a:rPr lang="en-GB" sz="3600" b="1" dirty="0">
                <a:latin typeface="Arial "/>
                <a:ea typeface="+mj-ea"/>
                <a:cs typeface="+mj-cs"/>
              </a:rPr>
              <a:t>IAEA RRDB Overview</a:t>
            </a:r>
            <a:endParaRPr lang="en-GB" sz="2400" b="1" dirty="0"/>
          </a:p>
        </p:txBody>
      </p:sp>
      <p:sp>
        <p:nvSpPr>
          <p:cNvPr id="13" name="Slide Number Placeholder 3"/>
          <p:cNvSpPr>
            <a:spLocks noGrp="1"/>
          </p:cNvSpPr>
          <p:nvPr>
            <p:ph type="sldNum" sz="quarter" idx="12"/>
          </p:nvPr>
        </p:nvSpPr>
        <p:spPr>
          <a:xfrm>
            <a:off x="8467758" y="6453336"/>
            <a:ext cx="509587" cy="293688"/>
          </a:xfrm>
        </p:spPr>
        <p:txBody>
          <a:bodyPr/>
          <a:lstStyle/>
          <a:p>
            <a:fld id="{23A0628E-C12F-4F8C-9895-BCD5E30100D3}" type="slidenum">
              <a:rPr lang="en-US" smtClean="0">
                <a:solidFill>
                  <a:srgbClr val="3366CC"/>
                </a:solidFill>
              </a:rPr>
              <a:pPr/>
              <a:t>4</a:t>
            </a:fld>
            <a:endParaRPr lang="en-US" dirty="0">
              <a:solidFill>
                <a:srgbClr val="3366CC"/>
              </a:solidFill>
            </a:endParaRPr>
          </a:p>
        </p:txBody>
      </p:sp>
      <p:sp>
        <p:nvSpPr>
          <p:cNvPr id="4" name="Rectangle 3"/>
          <p:cNvSpPr/>
          <p:nvPr/>
        </p:nvSpPr>
        <p:spPr>
          <a:xfrm>
            <a:off x="395325" y="1194088"/>
            <a:ext cx="7035823" cy="585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1F07710-B514-41C2-8665-7287754D2528}"/>
              </a:ext>
            </a:extLst>
          </p:cNvPr>
          <p:cNvSpPr/>
          <p:nvPr/>
        </p:nvSpPr>
        <p:spPr>
          <a:xfrm>
            <a:off x="127310" y="951923"/>
            <a:ext cx="7776864" cy="523220"/>
          </a:xfrm>
          <a:prstGeom prst="rect">
            <a:avLst/>
          </a:prstGeom>
        </p:spPr>
        <p:txBody>
          <a:bodyPr wrap="square">
            <a:spAutoFit/>
          </a:bodyPr>
          <a:lstStyle/>
          <a:p>
            <a:r>
              <a:rPr lang="en-GB" sz="2800" dirty="0">
                <a:latin typeface="Arial "/>
                <a:ea typeface="+mj-ea"/>
                <a:cs typeface="+mj-cs"/>
              </a:rPr>
              <a:t>Numbers of operational research reactors</a:t>
            </a:r>
            <a:endParaRPr lang="en-GB" dirty="0"/>
          </a:p>
        </p:txBody>
      </p:sp>
      <p:sp>
        <p:nvSpPr>
          <p:cNvPr id="5" name="TextBox 4">
            <a:extLst>
              <a:ext uri="{FF2B5EF4-FFF2-40B4-BE49-F238E27FC236}">
                <a16:creationId xmlns:a16="http://schemas.microsoft.com/office/drawing/2014/main" id="{F4F996B0-BEED-47EE-B064-F2BE3E7F31F9}"/>
              </a:ext>
            </a:extLst>
          </p:cNvPr>
          <p:cNvSpPr txBox="1"/>
          <p:nvPr/>
        </p:nvSpPr>
        <p:spPr>
          <a:xfrm>
            <a:off x="7596336" y="1009422"/>
            <a:ext cx="1492716" cy="369332"/>
          </a:xfrm>
          <a:prstGeom prst="rect">
            <a:avLst/>
          </a:prstGeom>
          <a:noFill/>
        </p:spPr>
        <p:txBody>
          <a:bodyPr wrap="none" rtlCol="0">
            <a:spAutoFit/>
          </a:bodyPr>
          <a:lstStyle/>
          <a:p>
            <a:r>
              <a:rPr lang="en-US" dirty="0"/>
              <a:t>21 Sep 2018</a:t>
            </a:r>
            <a:endParaRPr lang="en-GB" dirty="0"/>
          </a:p>
        </p:txBody>
      </p:sp>
      <p:graphicFrame>
        <p:nvGraphicFramePr>
          <p:cNvPr id="9" name="Chart 8">
            <a:extLst>
              <a:ext uri="{FF2B5EF4-FFF2-40B4-BE49-F238E27FC236}">
                <a16:creationId xmlns:a16="http://schemas.microsoft.com/office/drawing/2014/main" id="{D0BB4D71-F71D-4F29-A3D4-80E821BD4FDA}"/>
              </a:ext>
            </a:extLst>
          </p:cNvPr>
          <p:cNvGraphicFramePr>
            <a:graphicFrameLocks/>
          </p:cNvGraphicFramePr>
          <p:nvPr>
            <p:extLst/>
          </p:nvPr>
        </p:nvGraphicFramePr>
        <p:xfrm>
          <a:off x="883443" y="1779904"/>
          <a:ext cx="7144941" cy="43875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4960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76469"/>
            <a:ext cx="9144000" cy="1008112"/>
          </a:xfrm>
        </p:spPr>
        <p:txBody>
          <a:bodyPr>
            <a:noAutofit/>
          </a:bodyPr>
          <a:lstStyle/>
          <a:p>
            <a:pPr marL="457200" lvl="1" indent="0">
              <a:buNone/>
            </a:pPr>
            <a:endParaRPr lang="en-GB" altLang="ko-KR" sz="2000" dirty="0">
              <a:solidFill>
                <a:schemeClr val="tx1"/>
              </a:solidFill>
            </a:endParaRPr>
          </a:p>
          <a:p>
            <a:pPr marL="457200" lvl="1" indent="0">
              <a:buNone/>
            </a:pPr>
            <a:r>
              <a:rPr lang="en-GB" altLang="ko-KR" sz="2000" dirty="0">
                <a:solidFill>
                  <a:schemeClr val="tx1"/>
                </a:solidFill>
              </a:rPr>
              <a:t>60% of operating RRs are over 40 years old.</a:t>
            </a:r>
          </a:p>
          <a:p>
            <a:pPr marL="457200" lvl="1" indent="0">
              <a:buNone/>
            </a:pPr>
            <a:r>
              <a:rPr lang="en-GB" sz="2000" dirty="0">
                <a:solidFill>
                  <a:schemeClr val="tx1">
                    <a:lumMod val="75000"/>
                  </a:schemeClr>
                </a:solidFill>
              </a:rPr>
              <a:t>43 % of </a:t>
            </a:r>
            <a:r>
              <a:rPr lang="en-GB" altLang="ko-KR" sz="2000" dirty="0">
                <a:solidFill>
                  <a:schemeClr val="tx1">
                    <a:lumMod val="75000"/>
                  </a:schemeClr>
                </a:solidFill>
              </a:rPr>
              <a:t>operating RRs</a:t>
            </a:r>
            <a:r>
              <a:rPr lang="en-GB" sz="2000" dirty="0">
                <a:solidFill>
                  <a:schemeClr val="tx1">
                    <a:lumMod val="75000"/>
                  </a:schemeClr>
                </a:solidFill>
              </a:rPr>
              <a:t> are more than 50 years old. </a:t>
            </a:r>
          </a:p>
          <a:p>
            <a:pPr marL="0" indent="0">
              <a:buNone/>
            </a:pPr>
            <a:endParaRPr lang="en-GB" sz="3600" dirty="0">
              <a:solidFill>
                <a:schemeClr val="accent5">
                  <a:lumMod val="75000"/>
                </a:schemeClr>
              </a:solidFill>
            </a:endParaRPr>
          </a:p>
        </p:txBody>
      </p:sp>
      <p:sp>
        <p:nvSpPr>
          <p:cNvPr id="7" name="Slide Number Placeholder 6"/>
          <p:cNvSpPr>
            <a:spLocks noGrp="1"/>
          </p:cNvSpPr>
          <p:nvPr>
            <p:ph type="sldNum" sz="quarter" idx="12"/>
          </p:nvPr>
        </p:nvSpPr>
        <p:spPr/>
        <p:txBody>
          <a:bodyPr/>
          <a:lstStyle/>
          <a:p>
            <a:fld id="{23A0628E-C12F-4F8C-9895-BCD5E30100D3}" type="slidenum">
              <a:rPr lang="en-US" smtClean="0">
                <a:solidFill>
                  <a:srgbClr val="3366CC"/>
                </a:solidFill>
              </a:rPr>
              <a:pPr/>
              <a:t>5</a:t>
            </a:fld>
            <a:endParaRPr lang="en-US" dirty="0">
              <a:solidFill>
                <a:srgbClr val="3366CC"/>
              </a:solidFill>
            </a:endParaRPr>
          </a:p>
        </p:txBody>
      </p:sp>
      <p:sp>
        <p:nvSpPr>
          <p:cNvPr id="13" name="Rectangle 12">
            <a:extLst>
              <a:ext uri="{FF2B5EF4-FFF2-40B4-BE49-F238E27FC236}">
                <a16:creationId xmlns:a16="http://schemas.microsoft.com/office/drawing/2014/main" id="{DE607C50-8757-42C2-B664-851CCBBAB4B5}"/>
              </a:ext>
            </a:extLst>
          </p:cNvPr>
          <p:cNvSpPr/>
          <p:nvPr/>
        </p:nvSpPr>
        <p:spPr>
          <a:xfrm>
            <a:off x="24805" y="260648"/>
            <a:ext cx="7776864" cy="646331"/>
          </a:xfrm>
          <a:prstGeom prst="rect">
            <a:avLst/>
          </a:prstGeom>
        </p:spPr>
        <p:txBody>
          <a:bodyPr wrap="square">
            <a:spAutoFit/>
          </a:bodyPr>
          <a:lstStyle/>
          <a:p>
            <a:r>
              <a:rPr lang="en-GB" sz="3600" b="1" dirty="0">
                <a:latin typeface="Arial "/>
                <a:ea typeface="+mj-ea"/>
                <a:cs typeface="+mj-cs"/>
              </a:rPr>
              <a:t>IAEA RRDB Overview</a:t>
            </a:r>
            <a:endParaRPr lang="en-GB" sz="2400" b="1" dirty="0"/>
          </a:p>
        </p:txBody>
      </p:sp>
      <p:sp>
        <p:nvSpPr>
          <p:cNvPr id="15" name="Rectangle 14">
            <a:extLst>
              <a:ext uri="{FF2B5EF4-FFF2-40B4-BE49-F238E27FC236}">
                <a16:creationId xmlns:a16="http://schemas.microsoft.com/office/drawing/2014/main" id="{8EFA101A-D8B3-4653-92C5-6FCA6C1F8593}"/>
              </a:ext>
            </a:extLst>
          </p:cNvPr>
          <p:cNvSpPr/>
          <p:nvPr/>
        </p:nvSpPr>
        <p:spPr>
          <a:xfrm>
            <a:off x="127310" y="951923"/>
            <a:ext cx="7776864" cy="523220"/>
          </a:xfrm>
          <a:prstGeom prst="rect">
            <a:avLst/>
          </a:prstGeom>
        </p:spPr>
        <p:txBody>
          <a:bodyPr wrap="square">
            <a:spAutoFit/>
          </a:bodyPr>
          <a:lstStyle/>
          <a:p>
            <a:r>
              <a:rPr lang="en-GB" sz="2800" dirty="0">
                <a:latin typeface="Arial "/>
                <a:ea typeface="+mj-ea"/>
                <a:cs typeface="+mj-cs"/>
              </a:rPr>
              <a:t>Ageing status</a:t>
            </a:r>
            <a:endParaRPr lang="en-GB" dirty="0"/>
          </a:p>
        </p:txBody>
      </p:sp>
      <p:sp>
        <p:nvSpPr>
          <p:cNvPr id="9" name="TextBox 8">
            <a:extLst>
              <a:ext uri="{FF2B5EF4-FFF2-40B4-BE49-F238E27FC236}">
                <a16:creationId xmlns:a16="http://schemas.microsoft.com/office/drawing/2014/main" id="{112BD4BD-F5E0-4FCA-8A1B-BF3084D50D4E}"/>
              </a:ext>
            </a:extLst>
          </p:cNvPr>
          <p:cNvSpPr txBox="1"/>
          <p:nvPr/>
        </p:nvSpPr>
        <p:spPr>
          <a:xfrm>
            <a:off x="7596336" y="1028867"/>
            <a:ext cx="1492716" cy="369332"/>
          </a:xfrm>
          <a:prstGeom prst="rect">
            <a:avLst/>
          </a:prstGeom>
          <a:noFill/>
        </p:spPr>
        <p:txBody>
          <a:bodyPr wrap="none" rtlCol="0">
            <a:spAutoFit/>
          </a:bodyPr>
          <a:lstStyle/>
          <a:p>
            <a:r>
              <a:rPr lang="en-US" dirty="0"/>
              <a:t>21 Sep 2018</a:t>
            </a:r>
            <a:endParaRPr lang="en-GB" dirty="0"/>
          </a:p>
        </p:txBody>
      </p:sp>
      <p:graphicFrame>
        <p:nvGraphicFramePr>
          <p:cNvPr id="8" name="Chart 7">
            <a:extLst>
              <a:ext uri="{FF2B5EF4-FFF2-40B4-BE49-F238E27FC236}">
                <a16:creationId xmlns:a16="http://schemas.microsoft.com/office/drawing/2014/main" id="{A930628E-7D67-47D2-95E5-6363F328D78D}"/>
              </a:ext>
            </a:extLst>
          </p:cNvPr>
          <p:cNvGraphicFramePr>
            <a:graphicFrameLocks/>
          </p:cNvGraphicFramePr>
          <p:nvPr>
            <p:extLst/>
          </p:nvPr>
        </p:nvGraphicFramePr>
        <p:xfrm>
          <a:off x="559442" y="2342042"/>
          <a:ext cx="7896226" cy="39052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60934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1076469"/>
            <a:ext cx="9144000" cy="1008112"/>
          </a:xfrm>
        </p:spPr>
        <p:txBody>
          <a:bodyPr>
            <a:noAutofit/>
          </a:bodyPr>
          <a:lstStyle/>
          <a:p>
            <a:pPr marL="457200" lvl="1" indent="0">
              <a:buNone/>
            </a:pPr>
            <a:endParaRPr lang="en-GB" altLang="ko-KR" sz="2000" dirty="0">
              <a:solidFill>
                <a:schemeClr val="tx1"/>
              </a:solidFill>
            </a:endParaRPr>
          </a:p>
          <a:p>
            <a:pPr marL="457200" lvl="1" indent="0">
              <a:buNone/>
            </a:pPr>
            <a:r>
              <a:rPr lang="en-GB" altLang="ko-KR" sz="2000" dirty="0">
                <a:solidFill>
                  <a:schemeClr val="tx1"/>
                </a:solidFill>
              </a:rPr>
              <a:t>60% of operating RRs are over 40 years old.</a:t>
            </a:r>
          </a:p>
          <a:p>
            <a:pPr marL="457200" lvl="1" indent="0">
              <a:buNone/>
            </a:pPr>
            <a:r>
              <a:rPr lang="en-GB" sz="2000" dirty="0">
                <a:solidFill>
                  <a:schemeClr val="tx1">
                    <a:lumMod val="75000"/>
                  </a:schemeClr>
                </a:solidFill>
              </a:rPr>
              <a:t>43 % of </a:t>
            </a:r>
            <a:r>
              <a:rPr lang="en-GB" altLang="ko-KR" sz="2000" dirty="0">
                <a:solidFill>
                  <a:schemeClr val="tx1">
                    <a:lumMod val="75000"/>
                  </a:schemeClr>
                </a:solidFill>
              </a:rPr>
              <a:t>operating RRs</a:t>
            </a:r>
            <a:r>
              <a:rPr lang="en-GB" sz="2000" dirty="0">
                <a:solidFill>
                  <a:schemeClr val="tx1">
                    <a:lumMod val="75000"/>
                  </a:schemeClr>
                </a:solidFill>
              </a:rPr>
              <a:t> are more than 50 years old. </a:t>
            </a:r>
          </a:p>
          <a:p>
            <a:pPr marL="0" indent="0">
              <a:buNone/>
            </a:pPr>
            <a:endParaRPr lang="en-GB" sz="3600" dirty="0">
              <a:solidFill>
                <a:schemeClr val="accent5">
                  <a:lumMod val="75000"/>
                </a:schemeClr>
              </a:solidFill>
            </a:endParaRPr>
          </a:p>
        </p:txBody>
      </p:sp>
      <p:sp>
        <p:nvSpPr>
          <p:cNvPr id="7" name="Slide Number Placeholder 6"/>
          <p:cNvSpPr>
            <a:spLocks noGrp="1"/>
          </p:cNvSpPr>
          <p:nvPr>
            <p:ph type="sldNum" sz="quarter" idx="12"/>
          </p:nvPr>
        </p:nvSpPr>
        <p:spPr/>
        <p:txBody>
          <a:bodyPr/>
          <a:lstStyle/>
          <a:p>
            <a:fld id="{23A0628E-C12F-4F8C-9895-BCD5E30100D3}" type="slidenum">
              <a:rPr lang="en-US" smtClean="0">
                <a:solidFill>
                  <a:srgbClr val="3366CC"/>
                </a:solidFill>
              </a:rPr>
              <a:pPr/>
              <a:t>6</a:t>
            </a:fld>
            <a:endParaRPr lang="en-US" dirty="0">
              <a:solidFill>
                <a:srgbClr val="3366CC"/>
              </a:solidFill>
            </a:endParaRPr>
          </a:p>
        </p:txBody>
      </p:sp>
      <p:sp>
        <p:nvSpPr>
          <p:cNvPr id="13" name="Rectangle 12">
            <a:extLst>
              <a:ext uri="{FF2B5EF4-FFF2-40B4-BE49-F238E27FC236}">
                <a16:creationId xmlns:a16="http://schemas.microsoft.com/office/drawing/2014/main" id="{DE607C50-8757-42C2-B664-851CCBBAB4B5}"/>
              </a:ext>
            </a:extLst>
          </p:cNvPr>
          <p:cNvSpPr/>
          <p:nvPr/>
        </p:nvSpPr>
        <p:spPr>
          <a:xfrm>
            <a:off x="24805" y="260648"/>
            <a:ext cx="7776864" cy="646331"/>
          </a:xfrm>
          <a:prstGeom prst="rect">
            <a:avLst/>
          </a:prstGeom>
        </p:spPr>
        <p:txBody>
          <a:bodyPr wrap="square">
            <a:spAutoFit/>
          </a:bodyPr>
          <a:lstStyle/>
          <a:p>
            <a:r>
              <a:rPr lang="en-GB" sz="3600" b="1" dirty="0">
                <a:latin typeface="Arial "/>
                <a:ea typeface="+mj-ea"/>
                <a:cs typeface="+mj-cs"/>
              </a:rPr>
              <a:t>IAEA RRDB Overview</a:t>
            </a:r>
            <a:endParaRPr lang="en-GB" sz="2400" b="1" dirty="0"/>
          </a:p>
        </p:txBody>
      </p:sp>
      <p:sp>
        <p:nvSpPr>
          <p:cNvPr id="15" name="Rectangle 14">
            <a:extLst>
              <a:ext uri="{FF2B5EF4-FFF2-40B4-BE49-F238E27FC236}">
                <a16:creationId xmlns:a16="http://schemas.microsoft.com/office/drawing/2014/main" id="{8EFA101A-D8B3-4653-92C5-6FCA6C1F8593}"/>
              </a:ext>
            </a:extLst>
          </p:cNvPr>
          <p:cNvSpPr/>
          <p:nvPr/>
        </p:nvSpPr>
        <p:spPr>
          <a:xfrm>
            <a:off x="127310" y="951923"/>
            <a:ext cx="7776864" cy="523220"/>
          </a:xfrm>
          <a:prstGeom prst="rect">
            <a:avLst/>
          </a:prstGeom>
        </p:spPr>
        <p:txBody>
          <a:bodyPr wrap="square">
            <a:spAutoFit/>
          </a:bodyPr>
          <a:lstStyle/>
          <a:p>
            <a:r>
              <a:rPr lang="en-GB" sz="2800" dirty="0">
                <a:latin typeface="Arial "/>
                <a:ea typeface="+mj-ea"/>
                <a:cs typeface="+mj-cs"/>
              </a:rPr>
              <a:t>Ageing status</a:t>
            </a:r>
            <a:endParaRPr lang="en-GB" dirty="0"/>
          </a:p>
        </p:txBody>
      </p:sp>
      <p:sp>
        <p:nvSpPr>
          <p:cNvPr id="9" name="TextBox 8">
            <a:extLst>
              <a:ext uri="{FF2B5EF4-FFF2-40B4-BE49-F238E27FC236}">
                <a16:creationId xmlns:a16="http://schemas.microsoft.com/office/drawing/2014/main" id="{112BD4BD-F5E0-4FCA-8A1B-BF3084D50D4E}"/>
              </a:ext>
            </a:extLst>
          </p:cNvPr>
          <p:cNvSpPr txBox="1"/>
          <p:nvPr/>
        </p:nvSpPr>
        <p:spPr>
          <a:xfrm>
            <a:off x="7410745" y="1043799"/>
            <a:ext cx="1492716" cy="369332"/>
          </a:xfrm>
          <a:prstGeom prst="rect">
            <a:avLst/>
          </a:prstGeom>
          <a:noFill/>
        </p:spPr>
        <p:txBody>
          <a:bodyPr wrap="none" rtlCol="0">
            <a:spAutoFit/>
          </a:bodyPr>
          <a:lstStyle/>
          <a:p>
            <a:r>
              <a:rPr lang="en-US" dirty="0"/>
              <a:t>21 Sep 2018</a:t>
            </a:r>
            <a:endParaRPr lang="en-GB" dirty="0"/>
          </a:p>
        </p:txBody>
      </p:sp>
      <p:graphicFrame>
        <p:nvGraphicFramePr>
          <p:cNvPr id="10" name="Chart 9">
            <a:extLst>
              <a:ext uri="{FF2B5EF4-FFF2-40B4-BE49-F238E27FC236}">
                <a16:creationId xmlns:a16="http://schemas.microsoft.com/office/drawing/2014/main" id="{27A47FB7-D8A9-4E8B-96BF-B88BF910FB7A}"/>
              </a:ext>
            </a:extLst>
          </p:cNvPr>
          <p:cNvGraphicFramePr>
            <a:graphicFrameLocks/>
          </p:cNvGraphicFramePr>
          <p:nvPr>
            <p:extLst/>
          </p:nvPr>
        </p:nvGraphicFramePr>
        <p:xfrm>
          <a:off x="1475656" y="2331027"/>
          <a:ext cx="5904656" cy="40503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409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6696744" cy="864096"/>
          </a:xfrm>
        </p:spPr>
        <p:txBody>
          <a:bodyPr>
            <a:normAutofit fontScale="90000"/>
          </a:bodyPr>
          <a:lstStyle/>
          <a:p>
            <a:r>
              <a:rPr lang="en-GB" dirty="0"/>
              <a:t>Cross-cutting Activity on RRs Coordination Group</a:t>
            </a:r>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tretch/>
        </p:blipFill>
        <p:spPr>
          <a:xfrm>
            <a:off x="899592" y="1268760"/>
            <a:ext cx="7438273" cy="5040560"/>
          </a:xfrm>
        </p:spPr>
      </p:pic>
    </p:spTree>
    <p:extLst>
      <p:ext uri="{BB962C8B-B14F-4D97-AF65-F5344CB8AC3E}">
        <p14:creationId xmlns:p14="http://schemas.microsoft.com/office/powerpoint/2010/main" val="672044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1"/>
          <p:cNvSpPr>
            <a:spLocks noChangeArrowheads="1"/>
          </p:cNvSpPr>
          <p:nvPr/>
        </p:nvSpPr>
        <p:spPr bwMode="auto">
          <a:xfrm>
            <a:off x="1692275" y="981075"/>
            <a:ext cx="5646738" cy="5543550"/>
          </a:xfrm>
          <a:prstGeom prst="ellipse">
            <a:avLst/>
          </a:prstGeom>
          <a:noFill/>
          <a:ln w="57150" algn="ctr">
            <a:solidFill>
              <a:srgbClr val="FFFF00"/>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eaLnBrk="1" hangingPunct="1"/>
            <a:endParaRPr lang="en-GB" altLang="en-US"/>
          </a:p>
        </p:txBody>
      </p:sp>
      <p:pic>
        <p:nvPicPr>
          <p:cNvPr id="42" name="Picture 29"/>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24213" y="2133600"/>
            <a:ext cx="2581275"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5" name="Picture 2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26713" y="955641"/>
            <a:ext cx="773492" cy="1028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9"/>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865361" y="2507853"/>
            <a:ext cx="803713" cy="1072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3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47917" y="5262887"/>
            <a:ext cx="761771" cy="1016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Oval 2"/>
          <p:cNvSpPr>
            <a:spLocks noChangeArrowheads="1"/>
          </p:cNvSpPr>
          <p:nvPr/>
        </p:nvSpPr>
        <p:spPr bwMode="auto">
          <a:xfrm>
            <a:off x="7937054" y="671856"/>
            <a:ext cx="1080392" cy="3749354"/>
          </a:xfrm>
          <a:prstGeom prst="ellipse">
            <a:avLst/>
          </a:prstGeom>
          <a:noFill/>
          <a:ln w="57150" algn="ctr">
            <a:solidFill>
              <a:srgbClr val="00B050"/>
            </a:solidFill>
            <a:prstDash val="sys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eaLnBrk="1" hangingPunct="1"/>
            <a:endParaRPr lang="en-GB" altLang="en-US"/>
          </a:p>
        </p:txBody>
      </p:sp>
      <p:sp>
        <p:nvSpPr>
          <p:cNvPr id="56" name="TextBox 3"/>
          <p:cNvSpPr txBox="1">
            <a:spLocks noChangeArrowheads="1"/>
          </p:cNvSpPr>
          <p:nvPr/>
        </p:nvSpPr>
        <p:spPr bwMode="auto">
          <a:xfrm>
            <a:off x="7585075" y="55732"/>
            <a:ext cx="1558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2400" b="1" dirty="0">
                <a:solidFill>
                  <a:srgbClr val="00B050"/>
                </a:solidFill>
              </a:rPr>
              <a:t>NAPC-PS</a:t>
            </a:r>
          </a:p>
        </p:txBody>
      </p:sp>
      <p:sp>
        <p:nvSpPr>
          <p:cNvPr id="57" name="TextBox 21"/>
          <p:cNvSpPr txBox="1">
            <a:spLocks noChangeArrowheads="1"/>
          </p:cNvSpPr>
          <p:nvPr/>
        </p:nvSpPr>
        <p:spPr bwMode="auto">
          <a:xfrm>
            <a:off x="3214662" y="2277576"/>
            <a:ext cx="25749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2400" b="1" dirty="0">
                <a:solidFill>
                  <a:srgbClr val="FFFF00"/>
                </a:solidFill>
              </a:rPr>
              <a:t>NEFW</a:t>
            </a:r>
          </a:p>
          <a:p>
            <a:pPr algn="ctr" eaLnBrk="1" hangingPunct="1">
              <a:spcBef>
                <a:spcPct val="0"/>
              </a:spcBef>
              <a:buClrTx/>
              <a:buSzTx/>
              <a:buFontTx/>
              <a:buNone/>
            </a:pPr>
            <a:r>
              <a:rPr lang="en-GB" altLang="en-US" sz="2400" b="1" dirty="0">
                <a:solidFill>
                  <a:srgbClr val="FFFF00"/>
                </a:solidFill>
              </a:rPr>
              <a:t>Research Reactor Section</a:t>
            </a:r>
          </a:p>
        </p:txBody>
      </p:sp>
      <p:sp>
        <p:nvSpPr>
          <p:cNvPr id="59" name="TextBox 23"/>
          <p:cNvSpPr txBox="1">
            <a:spLocks noChangeArrowheads="1"/>
          </p:cNvSpPr>
          <p:nvPr/>
        </p:nvSpPr>
        <p:spPr bwMode="auto">
          <a:xfrm>
            <a:off x="4829706" y="579605"/>
            <a:ext cx="1680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N. Hakimy-Sadiq</a:t>
            </a:r>
          </a:p>
        </p:txBody>
      </p:sp>
      <p:sp>
        <p:nvSpPr>
          <p:cNvPr id="60" name="TextBox 25"/>
          <p:cNvSpPr txBox="1">
            <a:spLocks noChangeArrowheads="1"/>
          </p:cNvSpPr>
          <p:nvPr/>
        </p:nvSpPr>
        <p:spPr bwMode="auto">
          <a:xfrm>
            <a:off x="2347913" y="549275"/>
            <a:ext cx="17192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R. </a:t>
            </a:r>
            <a:r>
              <a:rPr lang="en-GB" altLang="en-US" sz="1400" dirty="0" err="1">
                <a:solidFill>
                  <a:schemeClr val="bg1"/>
                </a:solidFill>
              </a:rPr>
              <a:t>Thottakkara</a:t>
            </a:r>
            <a:endParaRPr lang="en-GB" altLang="en-US" sz="1400" dirty="0">
              <a:solidFill>
                <a:schemeClr val="bg1"/>
              </a:solidFill>
            </a:endParaRPr>
          </a:p>
        </p:txBody>
      </p:sp>
      <p:sp>
        <p:nvSpPr>
          <p:cNvPr id="61" name="TextBox 26"/>
          <p:cNvSpPr txBox="1">
            <a:spLocks noChangeArrowheads="1"/>
          </p:cNvSpPr>
          <p:nvPr/>
        </p:nvSpPr>
        <p:spPr bwMode="auto">
          <a:xfrm>
            <a:off x="3664736" y="189156"/>
            <a:ext cx="148109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R. Sharma</a:t>
            </a:r>
          </a:p>
        </p:txBody>
      </p:sp>
      <p:sp>
        <p:nvSpPr>
          <p:cNvPr id="62" name="TextBox 27"/>
          <p:cNvSpPr txBox="1">
            <a:spLocks noChangeArrowheads="1"/>
          </p:cNvSpPr>
          <p:nvPr/>
        </p:nvSpPr>
        <p:spPr bwMode="auto">
          <a:xfrm>
            <a:off x="896143" y="5459408"/>
            <a:ext cx="1374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A. </a:t>
            </a:r>
            <a:r>
              <a:rPr lang="en-GB" altLang="en-US" sz="1400" dirty="0" err="1">
                <a:solidFill>
                  <a:schemeClr val="bg1"/>
                </a:solidFill>
              </a:rPr>
              <a:t>Zhukova</a:t>
            </a:r>
            <a:endParaRPr lang="en-GB" altLang="en-US" sz="1400" dirty="0">
              <a:solidFill>
                <a:schemeClr val="bg1"/>
              </a:solidFill>
            </a:endParaRPr>
          </a:p>
        </p:txBody>
      </p:sp>
      <p:sp>
        <p:nvSpPr>
          <p:cNvPr id="64" name="TextBox 29"/>
          <p:cNvSpPr txBox="1">
            <a:spLocks noChangeArrowheads="1"/>
          </p:cNvSpPr>
          <p:nvPr/>
        </p:nvSpPr>
        <p:spPr bwMode="auto">
          <a:xfrm>
            <a:off x="5567546" y="2542193"/>
            <a:ext cx="129698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F. Marshall</a:t>
            </a:r>
          </a:p>
        </p:txBody>
      </p:sp>
      <p:sp>
        <p:nvSpPr>
          <p:cNvPr id="65" name="TextBox 30"/>
          <p:cNvSpPr txBox="1">
            <a:spLocks noChangeArrowheads="1"/>
          </p:cNvSpPr>
          <p:nvPr/>
        </p:nvSpPr>
        <p:spPr bwMode="auto">
          <a:xfrm>
            <a:off x="373630" y="4236209"/>
            <a:ext cx="11920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T. Hanlon</a:t>
            </a:r>
          </a:p>
        </p:txBody>
      </p:sp>
      <p:sp>
        <p:nvSpPr>
          <p:cNvPr id="67" name="TextBox 32"/>
          <p:cNvSpPr txBox="1">
            <a:spLocks noChangeArrowheads="1"/>
          </p:cNvSpPr>
          <p:nvPr/>
        </p:nvSpPr>
        <p:spPr bwMode="auto">
          <a:xfrm>
            <a:off x="7232369" y="5042649"/>
            <a:ext cx="1273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Y. G. Cho</a:t>
            </a:r>
          </a:p>
        </p:txBody>
      </p:sp>
      <p:sp>
        <p:nvSpPr>
          <p:cNvPr id="73" name="Rectangle 5"/>
          <p:cNvSpPr>
            <a:spLocks noChangeArrowheads="1"/>
          </p:cNvSpPr>
          <p:nvPr/>
        </p:nvSpPr>
        <p:spPr bwMode="auto">
          <a:xfrm>
            <a:off x="168421" y="3144172"/>
            <a:ext cx="10326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eaLnBrk="1" hangingPunct="1">
              <a:spcBef>
                <a:spcPct val="0"/>
              </a:spcBef>
              <a:buClrTx/>
              <a:buSzTx/>
              <a:buFontTx/>
              <a:buNone/>
            </a:pPr>
            <a:r>
              <a:rPr lang="en-GB" altLang="en-US" sz="1400" dirty="0">
                <a:solidFill>
                  <a:schemeClr val="bg1"/>
                </a:solidFill>
              </a:rPr>
              <a:t>A. </a:t>
            </a:r>
            <a:r>
              <a:rPr lang="en-GB" altLang="en-US" sz="1400" dirty="0" err="1">
                <a:solidFill>
                  <a:schemeClr val="bg1"/>
                </a:solidFill>
              </a:rPr>
              <a:t>Sitnikov</a:t>
            </a:r>
            <a:endParaRPr lang="en-GB" altLang="en-US" sz="1400" dirty="0">
              <a:solidFill>
                <a:schemeClr val="bg1"/>
              </a:solidFill>
            </a:endParaRPr>
          </a:p>
        </p:txBody>
      </p:sp>
      <p:sp>
        <p:nvSpPr>
          <p:cNvPr id="76" name="TextBox 1"/>
          <p:cNvSpPr txBox="1">
            <a:spLocks noChangeArrowheads="1"/>
          </p:cNvSpPr>
          <p:nvPr/>
        </p:nvSpPr>
        <p:spPr bwMode="auto">
          <a:xfrm>
            <a:off x="3654316" y="3716338"/>
            <a:ext cx="170508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eaLnBrk="1" hangingPunct="1">
              <a:spcBef>
                <a:spcPct val="0"/>
              </a:spcBef>
              <a:buClrTx/>
              <a:buSzTx/>
              <a:buFontTx/>
              <a:buNone/>
            </a:pPr>
            <a:r>
              <a:rPr lang="en-GB" altLang="en-US" sz="1800" dirty="0">
                <a:solidFill>
                  <a:srgbClr val="FFFF00"/>
                </a:solidFill>
              </a:rPr>
              <a:t>  9 (2) P-staff</a:t>
            </a:r>
          </a:p>
          <a:p>
            <a:pPr eaLnBrk="1" hangingPunct="1">
              <a:spcBef>
                <a:spcPct val="0"/>
              </a:spcBef>
              <a:buClrTx/>
              <a:buSzTx/>
              <a:buFontTx/>
              <a:buNone/>
            </a:pPr>
            <a:r>
              <a:rPr lang="en-GB" altLang="en-US" sz="1800" dirty="0">
                <a:solidFill>
                  <a:srgbClr val="FFFF00"/>
                </a:solidFill>
              </a:rPr>
              <a:t>  3      G-staff</a:t>
            </a:r>
          </a:p>
          <a:p>
            <a:pPr eaLnBrk="1" hangingPunct="1">
              <a:spcBef>
                <a:spcPct val="0"/>
              </a:spcBef>
              <a:buClrTx/>
              <a:buSzTx/>
              <a:buFontTx/>
              <a:buNone/>
            </a:pPr>
            <a:r>
              <a:rPr lang="en-GB" altLang="en-US" sz="1800" dirty="0">
                <a:solidFill>
                  <a:srgbClr val="FFFF00"/>
                </a:solidFill>
              </a:rPr>
              <a:t>  2      SSAs</a:t>
            </a:r>
          </a:p>
        </p:txBody>
      </p:sp>
      <p:pic>
        <p:nvPicPr>
          <p:cNvPr id="2052" name="Picture 4" descr="https://personnel.iaea.org/info/ddsu/showpic.asp?pno=40336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476039" y="5670037"/>
            <a:ext cx="755129" cy="1008852"/>
          </a:xfrm>
          <a:prstGeom prst="rect">
            <a:avLst/>
          </a:prstGeom>
          <a:noFill/>
          <a:extLst>
            <a:ext uri="{909E8E84-426E-40DD-AFC4-6F175D3DCCD1}">
              <a14:hiddenFill xmlns:a14="http://schemas.microsoft.com/office/drawing/2010/main">
                <a:solidFill>
                  <a:srgbClr val="FFFFFF"/>
                </a:solidFill>
              </a14:hiddenFill>
            </a:ext>
          </a:extLst>
        </p:spPr>
      </p:pic>
      <p:sp>
        <p:nvSpPr>
          <p:cNvPr id="81" name="Rectangle 5"/>
          <p:cNvSpPr>
            <a:spLocks noChangeArrowheads="1"/>
          </p:cNvSpPr>
          <p:nvPr/>
        </p:nvSpPr>
        <p:spPr bwMode="auto">
          <a:xfrm>
            <a:off x="4309788" y="5262887"/>
            <a:ext cx="12907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eaLnBrk="1" hangingPunct="1">
              <a:spcBef>
                <a:spcPct val="0"/>
              </a:spcBef>
              <a:buClrTx/>
              <a:buSzTx/>
              <a:buFontTx/>
              <a:buNone/>
            </a:pPr>
            <a:r>
              <a:rPr lang="en-GB" altLang="en-US" sz="1400" dirty="0">
                <a:solidFill>
                  <a:schemeClr val="bg1"/>
                </a:solidFill>
              </a:rPr>
              <a:t>U. </a:t>
            </a:r>
            <a:r>
              <a:rPr lang="en-GB" altLang="en-US" sz="1400" dirty="0" err="1">
                <a:solidFill>
                  <a:schemeClr val="bg1"/>
                </a:solidFill>
              </a:rPr>
              <a:t>Salikhbaev</a:t>
            </a:r>
            <a:endParaRPr lang="en-GB" altLang="en-US" sz="1400" dirty="0">
              <a:solidFill>
                <a:schemeClr val="bg1"/>
              </a:solidFill>
            </a:endParaRPr>
          </a:p>
        </p:txBody>
      </p:sp>
      <p:sp>
        <p:nvSpPr>
          <p:cNvPr id="82" name="Rectangle 5"/>
          <p:cNvSpPr>
            <a:spLocks noChangeArrowheads="1"/>
          </p:cNvSpPr>
          <p:nvPr/>
        </p:nvSpPr>
        <p:spPr bwMode="auto">
          <a:xfrm>
            <a:off x="182228" y="1908244"/>
            <a:ext cx="141686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Vacant Position</a:t>
            </a:r>
          </a:p>
        </p:txBody>
      </p:sp>
      <p:sp>
        <p:nvSpPr>
          <p:cNvPr id="2" name="Rectangle 1"/>
          <p:cNvSpPr/>
          <p:nvPr/>
        </p:nvSpPr>
        <p:spPr>
          <a:xfrm>
            <a:off x="5940704" y="981075"/>
            <a:ext cx="1430200" cy="307777"/>
          </a:xfrm>
          <a:prstGeom prst="rect">
            <a:avLst/>
          </a:prstGeom>
        </p:spPr>
        <p:txBody>
          <a:bodyPr wrap="none">
            <a:spAutoFit/>
          </a:bodyPr>
          <a:lstStyle/>
          <a:p>
            <a:r>
              <a:rPr lang="en-GB" sz="1400" dirty="0">
                <a:solidFill>
                  <a:schemeClr val="bg1"/>
                </a:solidFill>
                <a:latin typeface="Arial" charset="0"/>
              </a:rPr>
              <a:t>K. </a:t>
            </a:r>
            <a:r>
              <a:rPr lang="en-GB" sz="1400" dirty="0" err="1">
                <a:solidFill>
                  <a:schemeClr val="bg1"/>
                </a:solidFill>
                <a:latin typeface="Arial" charset="0"/>
              </a:rPr>
              <a:t>Milosovicova</a:t>
            </a:r>
            <a:endParaRPr lang="en-GB" sz="1400" dirty="0">
              <a:solidFill>
                <a:schemeClr val="bg1"/>
              </a:solidFill>
              <a:latin typeface="Arial" charset="0"/>
            </a:endParaRPr>
          </a:p>
        </p:txBody>
      </p:sp>
      <p:pic>
        <p:nvPicPr>
          <p:cNvPr id="39" name="Picture 38" descr="image003"/>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213248" y="1368909"/>
            <a:ext cx="740487" cy="100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92287" y="4908905"/>
            <a:ext cx="752039" cy="1006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8149909" y="1156093"/>
            <a:ext cx="702302" cy="938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 name="TextBox 34"/>
          <p:cNvSpPr txBox="1">
            <a:spLocks noChangeArrowheads="1"/>
          </p:cNvSpPr>
          <p:nvPr/>
        </p:nvSpPr>
        <p:spPr bwMode="auto">
          <a:xfrm>
            <a:off x="7834310" y="2117723"/>
            <a:ext cx="1323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N. Pessoa </a:t>
            </a:r>
            <a:r>
              <a:rPr lang="en-GB" altLang="en-US" sz="1400" dirty="0" err="1">
                <a:solidFill>
                  <a:schemeClr val="bg1"/>
                </a:solidFill>
              </a:rPr>
              <a:t>Barradas</a:t>
            </a:r>
            <a:endParaRPr lang="en-GB" altLang="en-US" sz="1400" dirty="0">
              <a:solidFill>
                <a:schemeClr val="bg1"/>
              </a:solidFill>
            </a:endParaRPr>
          </a:p>
        </p:txBody>
      </p:sp>
      <p:pic>
        <p:nvPicPr>
          <p:cNvPr id="53" name="Picture 8" descr="No picture"/>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5470187" y="5661398"/>
            <a:ext cx="750217" cy="996793"/>
          </a:xfrm>
          <a:prstGeom prst="rect">
            <a:avLst/>
          </a:prstGeom>
          <a:noFill/>
          <a:extLst>
            <a:ext uri="{909E8E84-426E-40DD-AFC4-6F175D3DCCD1}">
              <a14:hiddenFill xmlns:a14="http://schemas.microsoft.com/office/drawing/2010/main">
                <a:solidFill>
                  <a:srgbClr val="FFFFFF"/>
                </a:solidFill>
              </a14:hiddenFill>
            </a:ext>
          </a:extLst>
        </p:spPr>
      </p:pic>
      <p:pic>
        <p:nvPicPr>
          <p:cNvPr id="68" name="pic" descr="https://personnel.iaea.org/info/ddsu/showpic.asp?pno=404616"/>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562246" y="4147945"/>
            <a:ext cx="769473" cy="1023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 name="TextBox 27"/>
          <p:cNvSpPr txBox="1">
            <a:spLocks noChangeArrowheads="1"/>
          </p:cNvSpPr>
          <p:nvPr/>
        </p:nvSpPr>
        <p:spPr bwMode="auto">
          <a:xfrm>
            <a:off x="3073042" y="5276915"/>
            <a:ext cx="13747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N. </a:t>
            </a:r>
            <a:r>
              <a:rPr lang="en-GB" altLang="en-US" sz="1400" dirty="0" err="1">
                <a:solidFill>
                  <a:schemeClr val="bg1"/>
                </a:solidFill>
              </a:rPr>
              <a:t>Peld</a:t>
            </a:r>
            <a:endParaRPr lang="en-GB" altLang="en-US" sz="1400" dirty="0">
              <a:solidFill>
                <a:schemeClr val="bg1"/>
              </a:solidFill>
            </a:endParaRPr>
          </a:p>
        </p:txBody>
      </p:sp>
      <p:pic>
        <p:nvPicPr>
          <p:cNvPr id="3" name="Picture 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436191" y="5650990"/>
            <a:ext cx="761162" cy="1017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888624" y="3740163"/>
            <a:ext cx="787784" cy="1050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 name="TextBox 32"/>
          <p:cNvSpPr txBox="1">
            <a:spLocks noChangeArrowheads="1"/>
          </p:cNvSpPr>
          <p:nvPr/>
        </p:nvSpPr>
        <p:spPr bwMode="auto">
          <a:xfrm>
            <a:off x="5548982" y="3781638"/>
            <a:ext cx="139971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P. </a:t>
            </a:r>
            <a:r>
              <a:rPr lang="en-GB" altLang="en-US" sz="1400" dirty="0" err="1">
                <a:solidFill>
                  <a:schemeClr val="bg1"/>
                </a:solidFill>
              </a:rPr>
              <a:t>Chakrov</a:t>
            </a:r>
            <a:endParaRPr lang="en-GB" altLang="en-US" sz="1400" dirty="0">
              <a:solidFill>
                <a:schemeClr val="bg1"/>
              </a:solidFill>
            </a:endParaRPr>
          </a:p>
        </p:txBody>
      </p:sp>
      <p:sp>
        <p:nvSpPr>
          <p:cNvPr id="72" name="TextBox 32"/>
          <p:cNvSpPr txBox="1">
            <a:spLocks noChangeArrowheads="1"/>
          </p:cNvSpPr>
          <p:nvPr/>
        </p:nvSpPr>
        <p:spPr bwMode="auto">
          <a:xfrm>
            <a:off x="6190985" y="6212772"/>
            <a:ext cx="18913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Vacant Position</a:t>
            </a:r>
          </a:p>
        </p:txBody>
      </p:sp>
      <p:pic>
        <p:nvPicPr>
          <p:cNvPr id="38" name="Picture 6" descr="https://personnel.iaea.org/info/ddsu/showpic.asp?pno=402324">
            <a:extLst>
              <a:ext uri="{FF2B5EF4-FFF2-40B4-BE49-F238E27FC236}">
                <a16:creationId xmlns:a16="http://schemas.microsoft.com/office/drawing/2014/main" id="{191DF0EC-564C-47E4-8549-832903BBD709}"/>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000727" y="671856"/>
            <a:ext cx="809112" cy="108573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1D06FDB-5224-4C99-8C3D-87DD907CA01D}"/>
              </a:ext>
            </a:extLst>
          </p:cNvPr>
          <p:cNvPicPr>
            <a:picLocks noChangeAspect="1"/>
          </p:cNvPicPr>
          <p:nvPr/>
        </p:nvPicPr>
        <p:blipFill>
          <a:blip r:embed="rId16"/>
          <a:stretch>
            <a:fillRect/>
          </a:stretch>
        </p:blipFill>
        <p:spPr>
          <a:xfrm>
            <a:off x="1439021" y="2988089"/>
            <a:ext cx="785753" cy="1063789"/>
          </a:xfrm>
          <a:prstGeom prst="rect">
            <a:avLst/>
          </a:prstGeom>
        </p:spPr>
      </p:pic>
      <p:pic>
        <p:nvPicPr>
          <p:cNvPr id="46" name="Picture 8" descr="No picture">
            <a:extLst>
              <a:ext uri="{FF2B5EF4-FFF2-40B4-BE49-F238E27FC236}">
                <a16:creationId xmlns:a16="http://schemas.microsoft.com/office/drawing/2014/main" id="{31E5AF35-6832-4E68-9246-21D1A5E3BA05}"/>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92264" y="1782926"/>
            <a:ext cx="757505" cy="100647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122B0AA4-5C91-4BC4-96E7-6797F82E8341}"/>
              </a:ext>
            </a:extLst>
          </p:cNvPr>
          <p:cNvPicPr>
            <a:picLocks noChangeAspect="1"/>
          </p:cNvPicPr>
          <p:nvPr/>
        </p:nvPicPr>
        <p:blipFill>
          <a:blip r:embed="rId17"/>
          <a:stretch>
            <a:fillRect/>
          </a:stretch>
        </p:blipFill>
        <p:spPr>
          <a:xfrm>
            <a:off x="5142880" y="939218"/>
            <a:ext cx="738864" cy="1040118"/>
          </a:xfrm>
          <a:prstGeom prst="rect">
            <a:avLst/>
          </a:prstGeom>
        </p:spPr>
      </p:pic>
      <p:pic>
        <p:nvPicPr>
          <p:cNvPr id="5" name="Picture 4">
            <a:extLst>
              <a:ext uri="{FF2B5EF4-FFF2-40B4-BE49-F238E27FC236}">
                <a16:creationId xmlns:a16="http://schemas.microsoft.com/office/drawing/2014/main" id="{2DC2F842-9F4D-471F-BF61-1BE72D9DC39A}"/>
              </a:ext>
            </a:extLst>
          </p:cNvPr>
          <p:cNvPicPr>
            <a:picLocks noChangeAspect="1"/>
          </p:cNvPicPr>
          <p:nvPr/>
        </p:nvPicPr>
        <p:blipFill>
          <a:blip r:embed="rId18"/>
          <a:stretch>
            <a:fillRect/>
          </a:stretch>
        </p:blipFill>
        <p:spPr>
          <a:xfrm>
            <a:off x="8149909" y="2729509"/>
            <a:ext cx="687604" cy="964957"/>
          </a:xfrm>
          <a:prstGeom prst="rect">
            <a:avLst/>
          </a:prstGeom>
        </p:spPr>
      </p:pic>
      <p:sp>
        <p:nvSpPr>
          <p:cNvPr id="40" name="TextBox 34">
            <a:extLst>
              <a:ext uri="{FF2B5EF4-FFF2-40B4-BE49-F238E27FC236}">
                <a16:creationId xmlns:a16="http://schemas.microsoft.com/office/drawing/2014/main" id="{BE9E3AEB-B9EF-4B4B-8DF6-47FC05A3AFAC}"/>
              </a:ext>
            </a:extLst>
          </p:cNvPr>
          <p:cNvSpPr txBox="1">
            <a:spLocks noChangeArrowheads="1"/>
          </p:cNvSpPr>
          <p:nvPr/>
        </p:nvSpPr>
        <p:spPr bwMode="auto">
          <a:xfrm>
            <a:off x="7839336" y="3636635"/>
            <a:ext cx="132344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99CCFF"/>
              </a:buClr>
              <a:buSzPct val="110000"/>
              <a:buChar char="•"/>
              <a:defRPr sz="3200">
                <a:solidFill>
                  <a:srgbClr val="FFFFCC"/>
                </a:solidFill>
                <a:latin typeface="Arial" charset="0"/>
              </a:defRPr>
            </a:lvl1pPr>
            <a:lvl2pPr marL="742950" indent="-285750" eaLnBrk="0" hangingPunct="0">
              <a:spcBef>
                <a:spcPct val="20000"/>
              </a:spcBef>
              <a:buClr>
                <a:srgbClr val="99CCFF"/>
              </a:buClr>
              <a:buSzPct val="110000"/>
              <a:buChar char="•"/>
              <a:defRPr sz="2800">
                <a:solidFill>
                  <a:srgbClr val="FFFFCC"/>
                </a:solidFill>
                <a:latin typeface="Arial" charset="0"/>
              </a:defRPr>
            </a:lvl2pPr>
            <a:lvl3pPr marL="1143000" indent="-228600" eaLnBrk="0" hangingPunct="0">
              <a:spcBef>
                <a:spcPct val="20000"/>
              </a:spcBef>
              <a:buClr>
                <a:srgbClr val="99CCFF"/>
              </a:buClr>
              <a:buSzPct val="110000"/>
              <a:buChar char="•"/>
              <a:defRPr sz="2400">
                <a:solidFill>
                  <a:srgbClr val="FFFFCC"/>
                </a:solidFill>
                <a:latin typeface="Arial" charset="0"/>
              </a:defRPr>
            </a:lvl3pPr>
            <a:lvl4pPr marL="1600200" indent="-228600" eaLnBrk="0" hangingPunct="0">
              <a:spcBef>
                <a:spcPct val="20000"/>
              </a:spcBef>
              <a:buClr>
                <a:srgbClr val="99CCFF"/>
              </a:buClr>
              <a:buSzPct val="110000"/>
              <a:buChar char="–"/>
              <a:defRPr sz="2000">
                <a:solidFill>
                  <a:srgbClr val="FFFFCC"/>
                </a:solidFill>
                <a:latin typeface="Arial" charset="0"/>
              </a:defRPr>
            </a:lvl4pPr>
            <a:lvl5pPr marL="2057400" indent="-228600" eaLnBrk="0" hangingPunct="0">
              <a:spcBef>
                <a:spcPct val="20000"/>
              </a:spcBef>
              <a:buClr>
                <a:srgbClr val="99CCFF"/>
              </a:buClr>
              <a:buSzPct val="110000"/>
              <a:buChar char="»"/>
              <a:defRPr sz="2000">
                <a:solidFill>
                  <a:srgbClr val="FFFFCC"/>
                </a:solidFill>
                <a:latin typeface="Arial" charset="0"/>
              </a:defRPr>
            </a:lvl5pPr>
            <a:lvl6pPr marL="2514600" indent="-228600" eaLnBrk="0" fontAlgn="base" hangingPunct="0">
              <a:spcBef>
                <a:spcPct val="20000"/>
              </a:spcBef>
              <a:spcAft>
                <a:spcPct val="0"/>
              </a:spcAft>
              <a:buClr>
                <a:srgbClr val="99CCFF"/>
              </a:buClr>
              <a:buSzPct val="110000"/>
              <a:buChar char="»"/>
              <a:defRPr sz="2000">
                <a:solidFill>
                  <a:srgbClr val="FFFFCC"/>
                </a:solidFill>
                <a:latin typeface="Arial" charset="0"/>
              </a:defRPr>
            </a:lvl6pPr>
            <a:lvl7pPr marL="2971800" indent="-228600" eaLnBrk="0" fontAlgn="base" hangingPunct="0">
              <a:spcBef>
                <a:spcPct val="20000"/>
              </a:spcBef>
              <a:spcAft>
                <a:spcPct val="0"/>
              </a:spcAft>
              <a:buClr>
                <a:srgbClr val="99CCFF"/>
              </a:buClr>
              <a:buSzPct val="110000"/>
              <a:buChar char="»"/>
              <a:defRPr sz="2000">
                <a:solidFill>
                  <a:srgbClr val="FFFFCC"/>
                </a:solidFill>
                <a:latin typeface="Arial" charset="0"/>
              </a:defRPr>
            </a:lvl7pPr>
            <a:lvl8pPr marL="3429000" indent="-228600" eaLnBrk="0" fontAlgn="base" hangingPunct="0">
              <a:spcBef>
                <a:spcPct val="20000"/>
              </a:spcBef>
              <a:spcAft>
                <a:spcPct val="0"/>
              </a:spcAft>
              <a:buClr>
                <a:srgbClr val="99CCFF"/>
              </a:buClr>
              <a:buSzPct val="110000"/>
              <a:buChar char="»"/>
              <a:defRPr sz="2000">
                <a:solidFill>
                  <a:srgbClr val="FFFFCC"/>
                </a:solidFill>
                <a:latin typeface="Arial" charset="0"/>
              </a:defRPr>
            </a:lvl8pPr>
            <a:lvl9pPr marL="3886200" indent="-228600" eaLnBrk="0" fontAlgn="base" hangingPunct="0">
              <a:spcBef>
                <a:spcPct val="20000"/>
              </a:spcBef>
              <a:spcAft>
                <a:spcPct val="0"/>
              </a:spcAft>
              <a:buClr>
                <a:srgbClr val="99CCFF"/>
              </a:buClr>
              <a:buSzPct val="110000"/>
              <a:buChar char="»"/>
              <a:defRPr sz="2000">
                <a:solidFill>
                  <a:srgbClr val="FFFFCC"/>
                </a:solidFill>
                <a:latin typeface="Arial" charset="0"/>
              </a:defRPr>
            </a:lvl9pPr>
          </a:lstStyle>
          <a:p>
            <a:pPr algn="ctr" eaLnBrk="1" hangingPunct="1">
              <a:spcBef>
                <a:spcPct val="0"/>
              </a:spcBef>
              <a:buClrTx/>
              <a:buSzTx/>
              <a:buFontTx/>
              <a:buNone/>
            </a:pPr>
            <a:r>
              <a:rPr lang="en-GB" altLang="en-US" sz="1400" dirty="0">
                <a:solidFill>
                  <a:schemeClr val="bg1"/>
                </a:solidFill>
              </a:rPr>
              <a:t>I. P. </a:t>
            </a:r>
            <a:br>
              <a:rPr lang="en-GB" altLang="en-US" sz="1400" dirty="0">
                <a:solidFill>
                  <a:schemeClr val="bg1"/>
                </a:solidFill>
              </a:rPr>
            </a:br>
            <a:r>
              <a:rPr lang="en-GB" altLang="en-US" sz="1400" dirty="0" err="1">
                <a:solidFill>
                  <a:schemeClr val="bg1"/>
                </a:solidFill>
              </a:rPr>
              <a:t>Swainson</a:t>
            </a:r>
            <a:endParaRPr lang="en-GB" altLang="en-US" sz="1400" dirty="0">
              <a:solidFill>
                <a:schemeClr val="bg1"/>
              </a:solidFill>
            </a:endParaRPr>
          </a:p>
        </p:txBody>
      </p:sp>
    </p:spTree>
    <p:extLst>
      <p:ext uri="{BB962C8B-B14F-4D97-AF65-F5344CB8AC3E}">
        <p14:creationId xmlns:p14="http://schemas.microsoft.com/office/powerpoint/2010/main" val="2084955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51520" y="116632"/>
            <a:ext cx="6120680" cy="864096"/>
          </a:xfrm>
          <a:prstGeom prst="rect">
            <a:avLst/>
          </a:prstGeom>
        </p:spPr>
        <p:txBody>
          <a:bodyPr/>
          <a:lstStyle>
            <a:lvl1pPr algn="l" defTabSz="914400" rtl="0" eaLnBrk="1" latinLnBrk="0" hangingPunct="1">
              <a:spcBef>
                <a:spcPct val="0"/>
              </a:spcBef>
              <a:buNone/>
              <a:defRPr sz="3600" b="1" kern="1200">
                <a:solidFill>
                  <a:schemeClr val="tx2"/>
                </a:solidFill>
                <a:latin typeface="Arial "/>
                <a:ea typeface="+mj-ea"/>
                <a:cs typeface="+mj-cs"/>
              </a:defRPr>
            </a:lvl1pPr>
          </a:lstStyle>
          <a:p>
            <a:r>
              <a:rPr lang="en-GB" dirty="0">
                <a:solidFill>
                  <a:schemeClr val="tx1"/>
                </a:solidFill>
              </a:rPr>
              <a:t>RR sub-programme (1.4.2.)</a:t>
            </a:r>
          </a:p>
        </p:txBody>
      </p:sp>
      <p:sp>
        <p:nvSpPr>
          <p:cNvPr id="3" name="Content Placeholder 6"/>
          <p:cNvSpPr txBox="1">
            <a:spLocks/>
          </p:cNvSpPr>
          <p:nvPr/>
        </p:nvSpPr>
        <p:spPr>
          <a:xfrm>
            <a:off x="179512" y="1340768"/>
            <a:ext cx="8784976" cy="4824536"/>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anose="020B0604020202020204" pitchFamily="34" charset="0"/>
              <a:buNone/>
              <a:defRPr sz="2800" b="1" kern="1200">
                <a:solidFill>
                  <a:srgbClr val="000000"/>
                </a:solidFill>
                <a:latin typeface="Arial "/>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Arial "/>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GB" sz="1800" b="0" dirty="0">
                <a:solidFill>
                  <a:schemeClr val="tx1"/>
                </a:solidFill>
              </a:rPr>
              <a:t>The </a:t>
            </a:r>
            <a:r>
              <a:rPr lang="en-GB" sz="1800" dirty="0">
                <a:solidFill>
                  <a:schemeClr val="tx1"/>
                </a:solidFill>
              </a:rPr>
              <a:t>sustainability of RRs life-cycle </a:t>
            </a:r>
            <a:r>
              <a:rPr lang="en-GB" sz="1800" b="0" dirty="0">
                <a:solidFill>
                  <a:schemeClr val="tx1"/>
                </a:solidFill>
              </a:rPr>
              <a:t>is an issue of major concern, also considering that the majority of the existing RRs have reached 40 years of operation MS are increasingly seeking Agency's assistance in addressing the main challenges related to </a:t>
            </a:r>
            <a:r>
              <a:rPr lang="en-GB" sz="1800" dirty="0">
                <a:solidFill>
                  <a:schemeClr val="tx1"/>
                </a:solidFill>
              </a:rPr>
              <a:t>RR sustainable operation and effective utilization </a:t>
            </a:r>
            <a:r>
              <a:rPr lang="en-GB" sz="1800" b="0" dirty="0">
                <a:solidFill>
                  <a:schemeClr val="tx1"/>
                </a:solidFill>
              </a:rPr>
              <a:t>as well as in </a:t>
            </a:r>
            <a:r>
              <a:rPr lang="en-GB" sz="1800" dirty="0">
                <a:solidFill>
                  <a:schemeClr val="tx1"/>
                </a:solidFill>
              </a:rPr>
              <a:t>building new and accessing existing RRs </a:t>
            </a:r>
            <a:r>
              <a:rPr lang="en-GB" sz="1800" b="0" dirty="0">
                <a:solidFill>
                  <a:schemeClr val="tx1"/>
                </a:solidFill>
              </a:rPr>
              <a:t>for developing their national nuclear programmes and strategies, including for development of human capital</a:t>
            </a:r>
            <a:endParaRPr lang="en-GB" sz="1800" dirty="0">
              <a:solidFill>
                <a:schemeClr val="tx1"/>
              </a:solidFill>
            </a:endParaRPr>
          </a:p>
          <a:p>
            <a:endParaRPr lang="en-GB" sz="1800" dirty="0">
              <a:solidFill>
                <a:schemeClr val="tx1"/>
              </a:solidFill>
            </a:endParaRPr>
          </a:p>
          <a:p>
            <a:r>
              <a:rPr lang="en-GB" sz="1800" dirty="0">
                <a:solidFill>
                  <a:schemeClr val="tx1"/>
                </a:solidFill>
              </a:rPr>
              <a:t>Objectives</a:t>
            </a:r>
          </a:p>
          <a:p>
            <a:pPr marL="285750" indent="-285750">
              <a:buFont typeface="Arial" panose="020B0604020202020204" pitchFamily="34" charset="0"/>
              <a:buChar char="•"/>
            </a:pPr>
            <a:r>
              <a:rPr lang="en-GB" sz="1800" b="0" dirty="0">
                <a:solidFill>
                  <a:schemeClr val="tx1"/>
                </a:solidFill>
              </a:rPr>
              <a:t>To support Member States in ensuring sustainable operation and effective utilization of existing research reactors on long term basis with enhanced availability and reliability</a:t>
            </a:r>
          </a:p>
          <a:p>
            <a:pPr marL="285750" indent="-285750">
              <a:buFont typeface="Arial" panose="020B0604020202020204" pitchFamily="34" charset="0"/>
              <a:buChar char="•"/>
            </a:pPr>
            <a:r>
              <a:rPr lang="en-GB" sz="1800" b="0" dirty="0">
                <a:solidFill>
                  <a:schemeClr val="tx1"/>
                </a:solidFill>
              </a:rPr>
              <a:t>To support Member States in nuclear capacity building based on the use of and access to RRs</a:t>
            </a:r>
            <a:endParaRPr lang="en-GB" altLang="en-US" sz="1800" dirty="0">
              <a:solidFill>
                <a:schemeClr val="tx1"/>
              </a:solidFill>
              <a:latin typeface="Calibri" pitchFamily="34" charset="0"/>
            </a:endParaRPr>
          </a:p>
          <a:p>
            <a:pPr marL="285750" indent="-285750">
              <a:buFont typeface="Arial" panose="020B0604020202020204" pitchFamily="34" charset="0"/>
              <a:buChar char="•"/>
            </a:pPr>
            <a:r>
              <a:rPr lang="en-GB" sz="1800" b="0" dirty="0">
                <a:solidFill>
                  <a:schemeClr val="tx1"/>
                </a:solidFill>
              </a:rPr>
              <a:t>To support Member States in planning and implementing new research reactor projects, including the development of their national infrastructure</a:t>
            </a:r>
          </a:p>
        </p:txBody>
      </p:sp>
    </p:spTree>
    <p:extLst>
      <p:ext uri="{BB962C8B-B14F-4D97-AF65-F5344CB8AC3E}">
        <p14:creationId xmlns:p14="http://schemas.microsoft.com/office/powerpoint/2010/main" val="4186365209"/>
      </p:ext>
    </p:extLst>
  </p:cSld>
  <p:clrMapOvr>
    <a:masterClrMapping/>
  </p:clrMapOvr>
</p:sld>
</file>

<file path=ppt/theme/theme1.xml><?xml version="1.0" encoding="utf-8"?>
<a:theme xmlns:a="http://schemas.openxmlformats.org/drawingml/2006/main" name="Office Theme">
  <a:themeElements>
    <a:clrScheme name="Custom 2">
      <a:dk1>
        <a:srgbClr val="003399"/>
      </a:dk1>
      <a:lt1>
        <a:sysClr val="window" lastClr="FFFFFF"/>
      </a:lt1>
      <a:dk2>
        <a:srgbClr val="3366CC"/>
      </a:dk2>
      <a:lt2>
        <a:srgbClr val="DBDBDD"/>
      </a:lt2>
      <a:accent1>
        <a:srgbClr val="6699CC"/>
      </a:accent1>
      <a:accent2>
        <a:srgbClr val="FF9900"/>
      </a:accent2>
      <a:accent3>
        <a:srgbClr val="99CC00"/>
      </a:accent3>
      <a:accent4>
        <a:srgbClr val="8681B8"/>
      </a:accent4>
      <a:accent5>
        <a:srgbClr val="32A14C"/>
      </a:accent5>
      <a:accent6>
        <a:srgbClr val="99CCFF"/>
      </a:accent6>
      <a:hlink>
        <a:srgbClr val="6699CC"/>
      </a:hlink>
      <a:folHlink>
        <a:srgbClr val="8681B8"/>
      </a:folHlink>
    </a:clrScheme>
    <a:fontScheme name="procureme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2481</Words>
  <Application>Microsoft Office PowerPoint</Application>
  <PresentationFormat>On-screen Show (4:3)</PresentationFormat>
  <Paragraphs>296</Paragraphs>
  <Slides>32</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Aharoni</vt:lpstr>
      <vt:lpstr>Arial </vt:lpstr>
      <vt:lpstr>맑은 고딕</vt:lpstr>
      <vt:lpstr>Arial</vt:lpstr>
      <vt:lpstr>Calibri</vt:lpstr>
      <vt:lpstr>Times</vt:lpstr>
      <vt:lpstr>Verdana</vt:lpstr>
      <vt:lpstr>Wingdings</vt:lpstr>
      <vt:lpstr>Office Theme</vt:lpstr>
      <vt:lpstr>IAEA Activities in Support of Operation and Maintenance of Research reactors</vt:lpstr>
      <vt:lpstr>PowerPoint Presentation</vt:lpstr>
      <vt:lpstr>IAEA RRDB Overview</vt:lpstr>
      <vt:lpstr>PowerPoint Presentation</vt:lpstr>
      <vt:lpstr>PowerPoint Presentation</vt:lpstr>
      <vt:lpstr>PowerPoint Presentation</vt:lpstr>
      <vt:lpstr>Cross-cutting Activity on RRs Coordination Group</vt:lpstr>
      <vt:lpstr>PowerPoint Presentation</vt:lpstr>
      <vt:lpstr>PowerPoint Presentation</vt:lpstr>
      <vt:lpstr>RR sub-programme (1.4.2.)</vt:lpstr>
      <vt:lpstr>RR sub-programme (1.4.2.)</vt:lpstr>
      <vt:lpstr>RR sub-programme (1.4.2.)</vt:lpstr>
      <vt:lpstr>RR sub-programme (1.4.2.)</vt:lpstr>
      <vt:lpstr>RRS (O&amp;M) - Major  Activities</vt:lpstr>
      <vt:lpstr>Technical Meetings</vt:lpstr>
      <vt:lpstr>Training Workshops</vt:lpstr>
      <vt:lpstr>Operation and Maintenance Assessment for Research Reactors (OMARR) - Objectives</vt:lpstr>
      <vt:lpstr>Scope</vt:lpstr>
      <vt:lpstr>Scope</vt:lpstr>
      <vt:lpstr>Approach</vt:lpstr>
      <vt:lpstr>Pre-OMARR</vt:lpstr>
      <vt:lpstr>Main OMARR</vt:lpstr>
      <vt:lpstr>Post-OMARR</vt:lpstr>
      <vt:lpstr>Outcomes </vt:lpstr>
      <vt:lpstr>Beneficiaries</vt:lpstr>
      <vt:lpstr>Missions undertaken</vt:lpstr>
      <vt:lpstr>Missions undertaken</vt:lpstr>
      <vt:lpstr>ISI and NDE support mission</vt:lpstr>
      <vt:lpstr>Coordinated Research Projects (CRP)</vt:lpstr>
      <vt:lpstr>IAEA RR Information Resources</vt:lpstr>
      <vt:lpstr>Publications under preparation</vt:lpstr>
      <vt:lpstr>Thank you!</vt:lpstr>
    </vt:vector>
  </TitlesOfParts>
  <Company>IAEA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SCHLOSMAN, Anna</dc:creator>
  <cp:lastModifiedBy>SHARMA, Ram</cp:lastModifiedBy>
  <cp:revision>106</cp:revision>
  <cp:lastPrinted>2015-12-18T15:27:41Z</cp:lastPrinted>
  <dcterms:created xsi:type="dcterms:W3CDTF">2014-07-03T09:13:58Z</dcterms:created>
  <dcterms:modified xsi:type="dcterms:W3CDTF">2018-10-17T15:42:58Z</dcterms:modified>
</cp:coreProperties>
</file>