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445" r:id="rId2"/>
    <p:sldId id="301" r:id="rId3"/>
    <p:sldId id="260" r:id="rId4"/>
    <p:sldId id="307" r:id="rId5"/>
    <p:sldId id="424" r:id="rId6"/>
    <p:sldId id="343" r:id="rId7"/>
    <p:sldId id="268" r:id="rId8"/>
    <p:sldId id="344" r:id="rId9"/>
    <p:sldId id="485" r:id="rId10"/>
    <p:sldId id="348" r:id="rId11"/>
    <p:sldId id="489" r:id="rId12"/>
    <p:sldId id="486" r:id="rId13"/>
    <p:sldId id="487" r:id="rId14"/>
    <p:sldId id="488" r:id="rId15"/>
    <p:sldId id="358" r:id="rId16"/>
    <p:sldId id="359" r:id="rId17"/>
    <p:sldId id="432" r:id="rId18"/>
    <p:sldId id="492" r:id="rId19"/>
    <p:sldId id="346" r:id="rId20"/>
    <p:sldId id="347" r:id="rId21"/>
    <p:sldId id="436" r:id="rId22"/>
    <p:sldId id="437" r:id="rId23"/>
    <p:sldId id="440" r:id="rId24"/>
    <p:sldId id="494" r:id="rId25"/>
    <p:sldId id="493" r:id="rId26"/>
    <p:sldId id="26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3468"/>
    <a:srgbClr val="89B6A9"/>
    <a:srgbClr val="09664C"/>
    <a:srgbClr val="C7CED3"/>
    <a:srgbClr val="A31F34"/>
    <a:srgbClr val="870000"/>
    <a:srgbClr val="A72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179" autoAdjust="0"/>
    <p:restoredTop sz="94660"/>
  </p:normalViewPr>
  <p:slideViewPr>
    <p:cSldViewPr>
      <p:cViewPr varScale="1">
        <p:scale>
          <a:sx n="105" d="100"/>
          <a:sy n="105" d="100"/>
        </p:scale>
        <p:origin x="768" y="184"/>
      </p:cViewPr>
      <p:guideLst>
        <p:guide orient="horz" pos="2160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57150" cy="5715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2F260-EA9B-1940-AB6F-CCBB1AF3B2C0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3574-3576-0045-AF83-214E59AAD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74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46F3A-B68E-4170-9AB0-CF55FA1FC28C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D1F81-1147-4B66-9954-A74B85462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567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5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AB29-79BB-5D49-A25E-20C52C72D51F}" type="slidenum">
              <a:rPr lang="de-DE" altLang="zh-CN"/>
              <a:pPr>
                <a:defRPr/>
              </a:pPr>
              <a:t>24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4293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2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A31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5750" y="4005728"/>
            <a:ext cx="8572499" cy="144655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5751" y="5549627"/>
            <a:ext cx="8572499" cy="408406"/>
          </a:xfrm>
        </p:spPr>
        <p:txBody>
          <a:bodyPr>
            <a:normAutofit/>
          </a:bodyPr>
          <a:lstStyle>
            <a:lvl1pPr marL="0" indent="0" algn="l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50" y="6412164"/>
            <a:ext cx="8572500" cy="33855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6" name="Text Box 28"/>
          <p:cNvSpPr txBox="1">
            <a:spLocks noChangeArrowheads="1"/>
          </p:cNvSpPr>
          <p:nvPr userDrawn="1"/>
        </p:nvSpPr>
        <p:spPr bwMode="auto">
          <a:xfrm>
            <a:off x="685800" y="285749"/>
            <a:ext cx="8172449" cy="96180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0" i="0" baseline="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MIT NUCLEAR REACTOR LABORATORY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000" b="0" i="1" baseline="0" dirty="0" smtClean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an MIT Interdepartmental Center </a:t>
            </a:r>
          </a:p>
        </p:txBody>
      </p:sp>
      <p:pic>
        <p:nvPicPr>
          <p:cNvPr id="107" name="Picture 7" descr="C:\Users\nunu\Desktop\13nukespan-articleLarge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601" y="1474470"/>
            <a:ext cx="5139398" cy="246888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rtp.alumclub.mit.edu/s/1314/images/gid26/editor/dome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4470"/>
            <a:ext cx="4105804" cy="246888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4"/>
          <p:cNvSpPr>
            <a:spLocks noChangeShapeType="1"/>
          </p:cNvSpPr>
          <p:nvPr userDrawn="1"/>
        </p:nvSpPr>
        <p:spPr bwMode="auto">
          <a:xfrm>
            <a:off x="0" y="13525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5"/>
          <p:cNvSpPr>
            <a:spLocks noChangeShapeType="1"/>
          </p:cNvSpPr>
          <p:nvPr userDrawn="1"/>
        </p:nvSpPr>
        <p:spPr bwMode="auto">
          <a:xfrm>
            <a:off x="0" y="6351312"/>
            <a:ext cx="9144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1" y="5974394"/>
            <a:ext cx="8572499" cy="271750"/>
          </a:xfrm>
        </p:spPr>
        <p:txBody>
          <a:bodyPr/>
          <a:lstStyle>
            <a:lvl1pPr marL="0" indent="0">
              <a:buNone/>
              <a:defRPr sz="1600" b="0" i="1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Author Info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0" y="-753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24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85751" y="1151552"/>
            <a:ext cx="8572499" cy="509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5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81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9709A05-9728-4B07-895E-EE4E571876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10465" y="6356350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87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284656" y="50448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49" y="1151552"/>
            <a:ext cx="8323301" cy="502541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9709A05-9728-4B07-895E-EE4E5718768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85751" y="1151552"/>
            <a:ext cx="8572499" cy="509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9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0" y="237893"/>
            <a:ext cx="7674491" cy="705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1" y="1151552"/>
            <a:ext cx="8572499" cy="5090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7" name="Text Box 39"/>
          <p:cNvSpPr txBox="1">
            <a:spLocks noChangeArrowheads="1"/>
          </p:cNvSpPr>
          <p:nvPr userDrawn="1"/>
        </p:nvSpPr>
        <p:spPr bwMode="auto">
          <a:xfrm>
            <a:off x="303213" y="6505575"/>
            <a:ext cx="2913062" cy="2444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endParaRPr lang="en-GB" altLang="zh-CN" sz="1000" smtClean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64" name="Line 27"/>
          <p:cNvSpPr>
            <a:spLocks noChangeShapeType="1"/>
          </p:cNvSpPr>
          <p:nvPr userDrawn="1"/>
        </p:nvSpPr>
        <p:spPr bwMode="auto">
          <a:xfrm>
            <a:off x="285749" y="6318877"/>
            <a:ext cx="8572501" cy="0"/>
          </a:xfrm>
          <a:prstGeom prst="line">
            <a:avLst/>
          </a:prstGeom>
          <a:noFill/>
          <a:ln w="57150" cmpd="thickThin">
            <a:solidFill>
              <a:srgbClr val="A31F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7"/>
          <p:cNvSpPr>
            <a:spLocks noChangeShapeType="1"/>
          </p:cNvSpPr>
          <p:nvPr userDrawn="1"/>
        </p:nvSpPr>
        <p:spPr bwMode="auto">
          <a:xfrm>
            <a:off x="285749" y="1020763"/>
            <a:ext cx="8577264" cy="0"/>
          </a:xfrm>
          <a:prstGeom prst="line">
            <a:avLst/>
          </a:prstGeom>
          <a:noFill/>
          <a:ln w="57150" cmpd="thinThick">
            <a:solidFill>
              <a:srgbClr val="A31F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6403014"/>
            <a:ext cx="2670042" cy="365760"/>
          </a:xfrm>
          <a:prstGeom prst="rect">
            <a:avLst/>
          </a:prstGeom>
        </p:spPr>
      </p:pic>
      <p:sp>
        <p:nvSpPr>
          <p:cNvPr id="120" name="Slide Number Placeholder 119"/>
          <p:cNvSpPr>
            <a:spLocks noGrp="1"/>
          </p:cNvSpPr>
          <p:nvPr>
            <p:ph type="sldNum" sz="quarter" idx="4"/>
          </p:nvPr>
        </p:nvSpPr>
        <p:spPr>
          <a:xfrm>
            <a:off x="6800850" y="63724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31F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23605F-E2CF-4C0A-9312-DC8F245A0B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99" y="-49616"/>
            <a:ext cx="1092816" cy="10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80" r:id="rId3"/>
    <p:sldLayoutId id="2147483681" r:id="rId4"/>
    <p:sldLayoutId id="2147483682" r:id="rId5"/>
    <p:sldLayoutId id="2147483687" r:id="rId6"/>
    <p:sldLayoutId id="2147483688" r:id="rId7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A31F3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A31F34"/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A31F34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—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A31F3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0" userDrawn="1">
          <p15:clr>
            <a:srgbClr val="F26B43"/>
          </p15:clr>
        </p15:guide>
        <p15:guide id="2" pos="55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" y="3931843"/>
            <a:ext cx="8915400" cy="1497407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Recent Progress </a:t>
            </a:r>
            <a:r>
              <a:rPr lang="en-US" sz="3600" dirty="0" smtClean="0"/>
              <a:t>in Advanced Materials </a:t>
            </a:r>
            <a:r>
              <a:rPr lang="en-US" sz="3600" smtClean="0"/>
              <a:t>and Instrumentation Tests at the MIT Reactor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Lin-wen Hu*, Gordon </a:t>
            </a:r>
            <a:r>
              <a:rPr lang="en-US" dirty="0" err="1" smtClean="0"/>
              <a:t>Kohse</a:t>
            </a:r>
            <a:r>
              <a:rPr lang="en-US" dirty="0" smtClean="0"/>
              <a:t>, David Carpenter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TRTR-2018, Newport, RI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*Director, Research and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673975" cy="704850"/>
          </a:xfrm>
        </p:spPr>
        <p:txBody>
          <a:bodyPr>
            <a:normAutofit/>
          </a:bodyPr>
          <a:lstStyle/>
          <a:p>
            <a:r>
              <a:rPr lang="en-US" dirty="0" smtClean="0"/>
              <a:t>In-Core Crack Growth Monitors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4294967295"/>
          </p:nvPr>
        </p:nvSpPr>
        <p:spPr>
          <a:xfrm>
            <a:off x="228600" y="1200150"/>
            <a:ext cx="4171950" cy="5115191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 smtClean="0"/>
              <a:t>Collaboration with INL to adapt an in-core crack growth measurement technique from the </a:t>
            </a:r>
            <a:r>
              <a:rPr lang="en-US" sz="1700" dirty="0" err="1" smtClean="0"/>
              <a:t>Halden</a:t>
            </a:r>
            <a:r>
              <a:rPr lang="en-US" sz="1700" dirty="0" smtClean="0"/>
              <a:t> Reactor Project (Norway).</a:t>
            </a:r>
          </a:p>
          <a:p>
            <a:pPr lvl="1"/>
            <a:r>
              <a:rPr lang="en-US" sz="1700" dirty="0" smtClean="0"/>
              <a:t>Crack growth is </a:t>
            </a:r>
            <a:r>
              <a:rPr lang="en-US" sz="1700" b="1" dirty="0" smtClean="0"/>
              <a:t>actively controlled</a:t>
            </a:r>
            <a:r>
              <a:rPr lang="en-US" sz="1700" dirty="0" smtClean="0"/>
              <a:t>, and the crack length measured </a:t>
            </a:r>
            <a:r>
              <a:rPr lang="en-US" sz="1700" b="1" dirty="0" smtClean="0"/>
              <a:t>in real-time</a:t>
            </a:r>
            <a:endParaRPr lang="en-US" sz="1700" dirty="0" smtClean="0"/>
          </a:p>
          <a:p>
            <a:r>
              <a:rPr lang="en-US" sz="1700" dirty="0" smtClean="0"/>
              <a:t>Successful demonstration </a:t>
            </a:r>
            <a:r>
              <a:rPr lang="en-US" sz="1700" dirty="0"/>
              <a:t>provides a path forward to deployment </a:t>
            </a:r>
            <a:r>
              <a:rPr lang="en-US" sz="1700" dirty="0" smtClean="0"/>
              <a:t>in </a:t>
            </a:r>
            <a:r>
              <a:rPr lang="en-US" sz="1700" dirty="0"/>
              <a:t>US test reactors</a:t>
            </a:r>
            <a:r>
              <a:rPr lang="en-US" sz="1700" dirty="0" smtClean="0"/>
              <a:t>.</a:t>
            </a:r>
          </a:p>
          <a:p>
            <a:pPr lvl="1"/>
            <a:r>
              <a:rPr lang="en-US" sz="1700" dirty="0" smtClean="0"/>
              <a:t>High-pressure miniature bellows development (3000 psi in-core)</a:t>
            </a:r>
          </a:p>
          <a:p>
            <a:pPr lvl="1"/>
            <a:r>
              <a:rPr lang="en-US" sz="1700" dirty="0" smtClean="0"/>
              <a:t>Establishing new test protocols</a:t>
            </a:r>
          </a:p>
          <a:p>
            <a:pPr lvl="1"/>
            <a:r>
              <a:rPr lang="en-US" sz="1700" dirty="0" smtClean="0"/>
              <a:t>Observation and mitigation of significant radiation-induced signal noise (including new saturation phenomena)</a:t>
            </a:r>
            <a:endParaRPr lang="en-US" sz="1700" dirty="0"/>
          </a:p>
          <a:p>
            <a:r>
              <a:rPr lang="en-US" sz="1700" dirty="0" smtClean="0"/>
              <a:t>MITR operating flexibility key to achieving desired test evolution</a:t>
            </a:r>
            <a:endParaRPr lang="en-US" sz="16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123" y="1114425"/>
            <a:ext cx="2746515" cy="34906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50" y="3191336"/>
            <a:ext cx="1730422" cy="112650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77257" y="2033858"/>
            <a:ext cx="3287073" cy="14463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471" y="4400550"/>
            <a:ext cx="4187984" cy="18730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LWR In-Core Electrochemical Potential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1" y="1151552"/>
            <a:ext cx="6400799" cy="330413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COATI contains 3 ECP probes</a:t>
            </a:r>
          </a:p>
          <a:p>
            <a:pPr lvl="1"/>
            <a:r>
              <a:rPr lang="en-US" dirty="0" smtClean="0"/>
              <a:t>Real-time measurement of the electrical potential between a passive electrode and the structure of the loop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Probes are located near the core to capture the local corrosion environment (radiolysis)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Experimental probes able to withstand high temperature, pressure, PWR chemistry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4455689"/>
            <a:ext cx="5380295" cy="1830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50" y="1443043"/>
            <a:ext cx="209194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85750" y="1141413"/>
            <a:ext cx="4686300" cy="4859337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MITR water loop is one of the primary irradiation test beds for </a:t>
            </a:r>
            <a:r>
              <a:rPr lang="en-US" sz="1800" dirty="0" err="1" smtClean="0"/>
              <a:t>SiC</a:t>
            </a:r>
            <a:r>
              <a:rPr lang="en-US" sz="1800" dirty="0" smtClean="0"/>
              <a:t>/</a:t>
            </a:r>
            <a:r>
              <a:rPr lang="en-US" sz="1800" dirty="0" err="1" smtClean="0"/>
              <a:t>SiC</a:t>
            </a:r>
            <a:r>
              <a:rPr lang="en-US" sz="1800" baseline="-25000" dirty="0" err="1" smtClean="0"/>
              <a:t>f</a:t>
            </a:r>
            <a:r>
              <a:rPr lang="en-US" sz="1800" dirty="0" smtClean="0"/>
              <a:t>, hybrid (composite on metal alloy) and coated clad materials and sealing techniques</a:t>
            </a:r>
          </a:p>
          <a:p>
            <a:pPr lvl="1"/>
            <a:r>
              <a:rPr lang="en-US" sz="1600" dirty="0" smtClean="0"/>
              <a:t>Many of these materials have been exposed to irradiation in prototypical coolants for the first time</a:t>
            </a:r>
          </a:p>
          <a:p>
            <a:r>
              <a:rPr lang="en-US" sz="1800" dirty="0" smtClean="0"/>
              <a:t>PWR </a:t>
            </a:r>
            <a:r>
              <a:rPr lang="en-US" sz="1800" dirty="0"/>
              <a:t>or BWR conditions with a wide range of B/Li and dissolved gas </a:t>
            </a:r>
            <a:r>
              <a:rPr lang="en-US" sz="1800" dirty="0" smtClean="0"/>
              <a:t>concentrations , zinc injection, </a:t>
            </a:r>
            <a:r>
              <a:rPr lang="en-US" sz="1800" baseline="30000" dirty="0" smtClean="0"/>
              <a:t>16</a:t>
            </a:r>
            <a:r>
              <a:rPr lang="en-US" sz="1800" dirty="0" smtClean="0"/>
              <a:t>N suppression additives</a:t>
            </a:r>
            <a:endParaRPr lang="en-US" sz="1400" dirty="0" smtClean="0"/>
          </a:p>
          <a:p>
            <a:r>
              <a:rPr lang="en-US" sz="1800" dirty="0" smtClean="0"/>
              <a:t>Collaboration with Westinghouse, CTP, General Atomics, and Oak Ridge National Laboratory, as well as MIT NSED faculty and staff (Mike Short, </a:t>
            </a:r>
            <a:r>
              <a:rPr lang="en-US" sz="1800" dirty="0" err="1" smtClean="0"/>
              <a:t>Ju</a:t>
            </a:r>
            <a:r>
              <a:rPr lang="en-US" sz="1800" dirty="0" smtClean="0"/>
              <a:t> Li, </a:t>
            </a:r>
            <a:r>
              <a:rPr lang="en-US" sz="1800" dirty="0" err="1" smtClean="0"/>
              <a:t>Koroush</a:t>
            </a:r>
            <a:r>
              <a:rPr lang="en-US" sz="1800" dirty="0" smtClean="0"/>
              <a:t> </a:t>
            </a:r>
            <a:r>
              <a:rPr lang="en-US" sz="1800" dirty="0" err="1" smtClean="0"/>
              <a:t>Shirvan</a:t>
            </a:r>
            <a:r>
              <a:rPr lang="en-US" sz="1800" dirty="0" smtClean="0"/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304088" cy="704850"/>
          </a:xfrm>
        </p:spPr>
        <p:txBody>
          <a:bodyPr>
            <a:noAutofit/>
          </a:bodyPr>
          <a:lstStyle/>
          <a:p>
            <a:r>
              <a:rPr lang="en-US" sz="2800" dirty="0" smtClean="0"/>
              <a:t>Ongoing Contributions to </a:t>
            </a:r>
            <a:br>
              <a:rPr lang="en-US" sz="2800" dirty="0" smtClean="0"/>
            </a:br>
            <a:r>
              <a:rPr lang="en-US" sz="2800" dirty="0" smtClean="0"/>
              <a:t>Accident Tolerant Fuel Development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427" y="1428750"/>
            <a:ext cx="1760137" cy="150054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336" y="3733844"/>
            <a:ext cx="1966156" cy="2495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010" y="3143250"/>
            <a:ext cx="1992972" cy="24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3" descr="C:\Users\David Carpenter\Documents\PhD\Documents\PhDThesis\Module-w-wir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9297" y="1428750"/>
            <a:ext cx="899194" cy="25851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HYCO – Hybrid Composites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50" y="3886199"/>
            <a:ext cx="2743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86199"/>
            <a:ext cx="325331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285751" y="1151553"/>
            <a:ext cx="8572499" cy="124874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Collaboration with Oak Ridge National Laboratory for Accident Tolerant Fuel materials development</a:t>
            </a:r>
          </a:p>
          <a:p>
            <a:r>
              <a:rPr lang="en-US" dirty="0" smtClean="0"/>
              <a:t>60 metal and ceramic specimens irradiated at 320°C in the ICSA (helium)</a:t>
            </a:r>
          </a:p>
          <a:p>
            <a:r>
              <a:rPr lang="en-US" dirty="0" smtClean="0"/>
              <a:t>Undergoing PIE in NRL hot cells prior to shipment to ORNL</a:t>
            </a:r>
          </a:p>
        </p:txBody>
      </p:sp>
      <p:pic>
        <p:nvPicPr>
          <p:cNvPr id="2052" name="Picture 13" descr="02 03 b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400300"/>
            <a:ext cx="27432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4" descr="02 03 fro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975" y="3093044"/>
            <a:ext cx="27527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03-pos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2408049"/>
            <a:ext cx="27432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03-post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3136923"/>
            <a:ext cx="2743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2038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906112"/>
            <a:ext cx="2743200" cy="224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1" y="1217254"/>
            <a:ext cx="7315199" cy="215459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CTP and ORNL </a:t>
            </a:r>
            <a:r>
              <a:rPr lang="en-US" smtClean="0"/>
              <a:t>Accident </a:t>
            </a:r>
            <a:r>
              <a:rPr lang="en-US" smtClean="0"/>
              <a:t>Tolerant Clad </a:t>
            </a:r>
            <a:r>
              <a:rPr lang="en-US" dirty="0" smtClean="0"/>
              <a:t>Irradiation</a:t>
            </a:r>
          </a:p>
          <a:p>
            <a:r>
              <a:rPr lang="en-US" dirty="0" smtClean="0"/>
              <a:t>New silicon </a:t>
            </a:r>
            <a:r>
              <a:rPr lang="en-US" dirty="0"/>
              <a:t>carbide metal-coated </a:t>
            </a:r>
            <a:r>
              <a:rPr lang="en-US" dirty="0" smtClean="0"/>
              <a:t>materials </a:t>
            </a:r>
            <a:r>
              <a:rPr lang="en-US" dirty="0"/>
              <a:t>at 290°C </a:t>
            </a:r>
            <a:r>
              <a:rPr lang="en-US" dirty="0" smtClean="0"/>
              <a:t>and 1500 psi in the water </a:t>
            </a:r>
            <a:r>
              <a:rPr lang="en-US" dirty="0"/>
              <a:t>loop</a:t>
            </a:r>
          </a:p>
          <a:p>
            <a:r>
              <a:rPr lang="en-US" dirty="0" smtClean="0"/>
              <a:t>Follow-on to HYCO ICSA irradiation of similar materials</a:t>
            </a:r>
            <a:endParaRPr lang="en-US" dirty="0"/>
          </a:p>
          <a:p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675078" y="3306148"/>
            <a:ext cx="2722901" cy="2743200"/>
            <a:chOff x="843625" y="3560784"/>
            <a:chExt cx="9076341" cy="9144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1698" y="3560784"/>
              <a:ext cx="5068268" cy="9144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625" y="3560784"/>
              <a:ext cx="4008073" cy="9144000"/>
            </a:xfrm>
            <a:prstGeom prst="rect">
              <a:avLst/>
            </a:prstGeom>
          </p:spPr>
        </p:pic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615391" y="3285616"/>
            <a:ext cx="3229663" cy="2743200"/>
            <a:chOff x="12794037" y="3692583"/>
            <a:chExt cx="10765545" cy="9144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07422" y="3692583"/>
              <a:ext cx="5852160" cy="9144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037" y="3692583"/>
              <a:ext cx="4921542" cy="91440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82" y="4193235"/>
            <a:ext cx="592138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6674" y="2828416"/>
            <a:ext cx="564868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46" y="4193235"/>
            <a:ext cx="801949" cy="1828800"/>
          </a:xfrm>
          <a:prstGeom prst="rect">
            <a:avLst/>
          </a:prstGeom>
        </p:spPr>
      </p:pic>
      <p:pic>
        <p:nvPicPr>
          <p:cNvPr id="1026" name="Picture 2" descr="http://elelur.com/data_images/mammals/coati/coati-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350" y="1428750"/>
            <a:ext cx="1584872" cy="986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214" y="324921"/>
            <a:ext cx="8447736" cy="646629"/>
          </a:xfrm>
        </p:spPr>
        <p:txBody>
          <a:bodyPr>
            <a:normAutofit fontScale="90000"/>
          </a:bodyPr>
          <a:lstStyle/>
          <a:p>
            <a:r>
              <a:rPr lang="en-US" smtClean="0"/>
              <a:t>First-of its-Kind Molten </a:t>
            </a:r>
            <a:r>
              <a:rPr lang="en-US" dirty="0" smtClean="0"/>
              <a:t>Salt </a:t>
            </a:r>
            <a:r>
              <a:rPr lang="en-US" dirty="0"/>
              <a:t>Irradiations Completed at </a:t>
            </a:r>
            <a:r>
              <a:rPr lang="en-US" dirty="0" smtClean="0"/>
              <a:t>MIT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1" y="1151553"/>
            <a:ext cx="3600450" cy="281084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900" dirty="0" smtClean="0"/>
              <a:t>2 fluoride </a:t>
            </a:r>
            <a:r>
              <a:rPr lang="en-US" sz="1900" dirty="0"/>
              <a:t>redox potentials </a:t>
            </a:r>
            <a:endParaRPr lang="en-US" sz="1900" dirty="0" smtClean="0"/>
          </a:p>
          <a:p>
            <a:pPr>
              <a:lnSpc>
                <a:spcPct val="100000"/>
              </a:lnSpc>
            </a:pPr>
            <a:r>
              <a:rPr lang="en-US" sz="1900" dirty="0" smtClean="0"/>
              <a:t>Added </a:t>
            </a:r>
            <a:r>
              <a:rPr lang="en-US" sz="1900" dirty="0"/>
              <a:t>graphite and C/C coupons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Tritium and salt interaction with fuel compact graphite 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Cracking performance of TRISO particles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300 hours at 700°C</a:t>
            </a:r>
          </a:p>
        </p:txBody>
      </p:sp>
      <p:pic>
        <p:nvPicPr>
          <p:cNvPr id="5" name="Content Placeholder 4" descr="IMG_4851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96" y="1099359"/>
            <a:ext cx="3468887" cy="2259962"/>
          </a:xfrm>
          <a:prstGeom prst="rect">
            <a:avLst/>
          </a:prstGeom>
        </p:spPr>
      </p:pic>
      <p:pic>
        <p:nvPicPr>
          <p:cNvPr id="6" name="Picture 5" descr="C:\Users\David Carpenter\Documents\NRL\Projects\FHR\Photos\FS-2 Parts\Hardware\IMG_5643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010" y="4000500"/>
            <a:ext cx="3233940" cy="22094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303214" y="3457878"/>
            <a:ext cx="3849686" cy="2834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900" dirty="0">
                <a:solidFill>
                  <a:prstClr val="black"/>
                </a:solidFill>
              </a:rPr>
              <a:t>First in-core irradiation of MSRE flibe in 60 years</a:t>
            </a:r>
          </a:p>
          <a:p>
            <a:pPr>
              <a:lnSpc>
                <a:spcPct val="100000"/>
              </a:lnSpc>
            </a:pPr>
            <a:r>
              <a:rPr lang="en-US" sz="1900" dirty="0" smtClean="0">
                <a:solidFill>
                  <a:prstClr val="black"/>
                </a:solidFill>
              </a:rPr>
              <a:t>1000 </a:t>
            </a:r>
            <a:r>
              <a:rPr lang="en-US" sz="1900" dirty="0">
                <a:solidFill>
                  <a:prstClr val="black"/>
                </a:solidFill>
              </a:rPr>
              <a:t>hours at 700°C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prstClr val="black"/>
                </a:solidFill>
              </a:rPr>
              <a:t>TRISO, Hastelloy, SS316, and SiC corrosion specimens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prstClr val="black"/>
                </a:solidFill>
              </a:rPr>
              <a:t>Flibe is 99.995% </a:t>
            </a:r>
            <a:r>
              <a:rPr lang="en-US" sz="1900" baseline="30000" dirty="0">
                <a:solidFill>
                  <a:prstClr val="black"/>
                </a:solidFill>
              </a:rPr>
              <a:t>7</a:t>
            </a:r>
            <a:r>
              <a:rPr lang="en-US" sz="1900" dirty="0">
                <a:solidFill>
                  <a:prstClr val="black"/>
                </a:solidFill>
              </a:rPr>
              <a:t>Li; still substantial tritium release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007725" y="1261417"/>
            <a:ext cx="967258" cy="445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FS-1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7783692" y="4184034"/>
            <a:ext cx="967258" cy="445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FS-2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152901" y="1213659"/>
            <a:ext cx="1006900" cy="495815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Fluoride Salt Irradiation </a:t>
            </a:r>
            <a:r>
              <a:rPr lang="en-US" dirty="0" smtClean="0"/>
              <a:t>#3 (FS-3)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28850" y="1151553"/>
            <a:ext cx="6629400" cy="264862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Large matrix of graphite and C/C specimens (95)</a:t>
            </a:r>
          </a:p>
          <a:p>
            <a:r>
              <a:rPr lang="en-US" dirty="0" smtClean="0"/>
              <a:t>Applying lessons learned</a:t>
            </a:r>
          </a:p>
          <a:p>
            <a:pPr lvl="1"/>
            <a:r>
              <a:rPr lang="en-US" dirty="0" smtClean="0"/>
              <a:t>More fluoride capture options/protect instrumentation</a:t>
            </a:r>
          </a:p>
          <a:p>
            <a:pPr lvl="1"/>
            <a:r>
              <a:rPr lang="en-US" dirty="0" smtClean="0"/>
              <a:t>Electrical guard heating</a:t>
            </a:r>
          </a:p>
          <a:p>
            <a:pPr lvl="1"/>
            <a:r>
              <a:rPr lang="en-US" dirty="0" smtClean="0"/>
              <a:t>Hydrogen injection system</a:t>
            </a:r>
          </a:p>
          <a:p>
            <a:r>
              <a:rPr lang="en-US" dirty="0"/>
              <a:t>MSRE enriched flibe cleaned at UW-Madison, analyzed at MIT via NAA</a:t>
            </a:r>
          </a:p>
          <a:p>
            <a:r>
              <a:rPr lang="en-US" dirty="0"/>
              <a:t>Flibe and specimens loaded into graphite crucibles at UW</a:t>
            </a:r>
          </a:p>
          <a:p>
            <a:r>
              <a:rPr lang="en-US" dirty="0"/>
              <a:t>Dried in furnace at MIT, then assembled into nickel capsule under </a:t>
            </a:r>
            <a:r>
              <a:rPr lang="en-US" dirty="0" smtClean="0"/>
              <a:t>helium</a:t>
            </a:r>
            <a:endParaRPr lang="en-US" dirty="0"/>
          </a:p>
        </p:txBody>
      </p:sp>
      <p:pic>
        <p:nvPicPr>
          <p:cNvPr id="5" name="Picture 4" descr="C:\Users\David Carpenter\Documents\NRL\Projects\FHR\Drawings\FS-3\Capsule Assembly Rev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45" y="1136856"/>
            <a:ext cx="1699683" cy="503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1" y="3419161"/>
            <a:ext cx="3684744" cy="2753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116" y="3422655"/>
            <a:ext cx="2641080" cy="27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Fluoride Salt Tritium Permeation (FS-4)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50" y="1151553"/>
            <a:ext cx="5943599" cy="210715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Use MITR thermal neutron </a:t>
            </a:r>
            <a:r>
              <a:rPr lang="en-US" sz="2900" dirty="0" smtClean="0"/>
              <a:t>beam (3GV) </a:t>
            </a:r>
            <a:r>
              <a:rPr lang="en-US" sz="2900" dirty="0"/>
              <a:t>to continuously generate tritium in </a:t>
            </a:r>
            <a:r>
              <a:rPr lang="en-US" sz="2900" dirty="0" err="1"/>
              <a:t>flibe</a:t>
            </a:r>
            <a:r>
              <a:rPr lang="en-US" sz="2900" dirty="0"/>
              <a:t> </a:t>
            </a:r>
            <a:r>
              <a:rPr lang="en-US" sz="2900" dirty="0" smtClean="0"/>
              <a:t>salt at 600-700C</a:t>
            </a:r>
            <a:endParaRPr lang="en-US" sz="29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Vertical position for improved access, flux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Electrical heating complemented with nuclear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 smtClean="0"/>
              <a:t>Investigate </a:t>
            </a:r>
            <a:r>
              <a:rPr lang="en-US" sz="2900" b="1" dirty="0"/>
              <a:t>steady-state</a:t>
            </a:r>
            <a:r>
              <a:rPr lang="en-US" sz="2900" dirty="0"/>
              <a:t> tritium diffusion through metals, barrier coatings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Salt contact on inside surface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409120" y="3566139"/>
            <a:ext cx="1102241" cy="2000250"/>
            <a:chOff x="7413109" y="2857500"/>
            <a:chExt cx="1102241" cy="200025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413109" y="28575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7413109" y="31432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7413109" y="37147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7413109" y="34290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413109" y="40005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7413109" y="42862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7413109" y="485775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7413109" y="4572000"/>
              <a:ext cx="1102241" cy="0"/>
            </a:xfrm>
            <a:prstGeom prst="straightConnector1">
              <a:avLst/>
            </a:prstGeom>
            <a:ln w="50800" cmpd="dbl">
              <a:solidFill>
                <a:schemeClr val="accent5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086600" y="2448520"/>
            <a:ext cx="1916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2F5597"/>
                </a:solidFill>
              </a:rPr>
              <a:t>Thermal neutrons</a:t>
            </a:r>
          </a:p>
          <a:p>
            <a:pPr algn="ctr"/>
            <a:r>
              <a:rPr lang="en-US" i="1" dirty="0" smtClean="0">
                <a:solidFill>
                  <a:srgbClr val="2F5597"/>
                </a:solidFill>
              </a:rPr>
              <a:t>45 cm tall</a:t>
            </a:r>
          </a:p>
          <a:p>
            <a:pPr algn="ctr"/>
            <a:r>
              <a:rPr lang="en-US" i="1" dirty="0" smtClean="0">
                <a:solidFill>
                  <a:srgbClr val="2F5597"/>
                </a:solidFill>
              </a:rPr>
              <a:t>~1x10</a:t>
            </a:r>
            <a:r>
              <a:rPr lang="en-US" i="1" baseline="30000" dirty="0" smtClean="0">
                <a:solidFill>
                  <a:srgbClr val="2F5597"/>
                </a:solidFill>
              </a:rPr>
              <a:t>13</a:t>
            </a:r>
            <a:r>
              <a:rPr lang="en-US" i="1" dirty="0" smtClean="0">
                <a:solidFill>
                  <a:srgbClr val="2F5597"/>
                </a:solidFill>
              </a:rPr>
              <a:t> n/cm</a:t>
            </a:r>
            <a:r>
              <a:rPr lang="en-US" i="1" baseline="30000" dirty="0" smtClean="0">
                <a:solidFill>
                  <a:srgbClr val="2F5597"/>
                </a:solidFill>
              </a:rPr>
              <a:t>2</a:t>
            </a:r>
            <a:r>
              <a:rPr lang="en-US" i="1" dirty="0" smtClean="0">
                <a:solidFill>
                  <a:srgbClr val="2F5597"/>
                </a:solidFill>
              </a:rPr>
              <a:t>-s</a:t>
            </a:r>
            <a:endParaRPr lang="en-US" i="1" dirty="0">
              <a:solidFill>
                <a:srgbClr val="2F5597"/>
              </a:solidFill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653" y="1151552"/>
            <a:ext cx="1402397" cy="4829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" y="3258706"/>
            <a:ext cx="4057650" cy="2900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7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86050" y="1129769"/>
            <a:ext cx="6229349" cy="210599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External tube furnace allows tritium diffusion testing in the absence of neutron or gamma irradiation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Quartz </a:t>
            </a:r>
            <a:r>
              <a:rPr lang="en-US" dirty="0"/>
              <a:t>barrier prevents tritium release at high temperature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Multiple </a:t>
            </a:r>
            <a:r>
              <a:rPr lang="en-US" dirty="0"/>
              <a:t>test sections can be quickly installed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Bare 316SS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Alumina coated (with intermediate coatings) 316SS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39" y="1133237"/>
            <a:ext cx="2343150" cy="1758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71566" y="3421946"/>
            <a:ext cx="4643334" cy="275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buClr>
                <a:srgbClr val="A31F34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days of operation at low power </a:t>
            </a:r>
          </a:p>
          <a:p>
            <a:pPr marL="685800" lvl="1" indent="-228600"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100-200kW with natural flibe produces sufficient tritium</a:t>
            </a:r>
          </a:p>
          <a:p>
            <a:pPr marL="685800" lvl="1" indent="-228600"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620°C flibe temperature</a:t>
            </a:r>
          </a:p>
          <a:p>
            <a:pPr marL="685800" lvl="1" indent="-228600">
              <a:buClr>
                <a:srgbClr val="A31F3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He/H2 purge gas in four independent flow systems</a:t>
            </a:r>
          </a:p>
          <a:p>
            <a:pPr marL="228600" indent="-228600">
              <a:buClr>
                <a:srgbClr val="A31F34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magnitude reduction in tritium permeation with “first-effort” alumina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coating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117" y="3257550"/>
            <a:ext cx="2141133" cy="1326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258" y="4659346"/>
            <a:ext cx="2093992" cy="1570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050" y="3886200"/>
            <a:ext cx="1581418" cy="1958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9359" y="265853"/>
            <a:ext cx="7674491" cy="7056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Fluoride Salt Tritium Permeation (FS-4)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84" y="4152195"/>
            <a:ext cx="3337560" cy="1974850"/>
          </a:xfrm>
          <a:prstGeom prst="rect">
            <a:avLst/>
          </a:prstGeom>
          <a:noFill/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350" y="1405311"/>
            <a:ext cx="4909725" cy="47217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1" y="237893"/>
            <a:ext cx="7600949" cy="705697"/>
          </a:xfrm>
        </p:spPr>
        <p:txBody>
          <a:bodyPr/>
          <a:lstStyle/>
          <a:p>
            <a:r>
              <a:rPr lang="en-US" dirty="0" smtClean="0"/>
              <a:t>TREAT – INL Transient Test Reactor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5751" y="1151552"/>
            <a:ext cx="4629149" cy="3000643"/>
          </a:xfrm>
        </p:spPr>
        <p:txBody>
          <a:bodyPr>
            <a:normAutofit fontScale="70000" lnSpcReduction="20000"/>
          </a:bodyPr>
          <a:lstStyle/>
          <a:p>
            <a:pPr marL="341313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/>
              <a:t>A graphite-moderated, graphite-reflected, </a:t>
            </a:r>
            <a:r>
              <a:rPr lang="en-US" altLang="zh-CN" dirty="0" smtClean="0"/>
              <a:t>air-cooled </a:t>
            </a:r>
            <a:r>
              <a:rPr lang="en-US" altLang="zh-CN" dirty="0"/>
              <a:t>reactor</a:t>
            </a:r>
          </a:p>
          <a:p>
            <a:pPr marL="798513" lvl="1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Steady-state operation up to 100 kW</a:t>
            </a:r>
          </a:p>
          <a:p>
            <a:pPr marL="798513" lvl="1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Pulsed operation up to </a:t>
            </a:r>
            <a:r>
              <a:rPr lang="en-US" altLang="zh-CN" b="1" dirty="0" smtClean="0"/>
              <a:t>18,000 MW</a:t>
            </a:r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Fueled </a:t>
            </a:r>
            <a:r>
              <a:rPr lang="en-US" altLang="zh-CN" dirty="0"/>
              <a:t>with 93.1% enriched UO</a:t>
            </a:r>
            <a:r>
              <a:rPr lang="en-US" altLang="zh-CN" baseline="-25000" dirty="0"/>
              <a:t>2</a:t>
            </a:r>
            <a:r>
              <a:rPr lang="en-US" altLang="zh-CN" dirty="0"/>
              <a:t> particles finely dispersed in graphite </a:t>
            </a:r>
            <a:endParaRPr lang="en-US" altLang="zh-CN" dirty="0" smtClean="0"/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buClr>
                <a:srgbClr val="A72035"/>
              </a:buClr>
              <a:buSzPct val="100000"/>
              <a:tabLst>
                <a:tab pos="914400" algn="l"/>
              </a:tabLst>
              <a:defRPr/>
            </a:pPr>
            <a:r>
              <a:rPr lang="en-US" altLang="zh-CN" dirty="0" smtClean="0"/>
              <a:t>TREAT </a:t>
            </a:r>
            <a:r>
              <a:rPr lang="en-US" altLang="zh-CN" dirty="0"/>
              <a:t>core </a:t>
            </a:r>
            <a:r>
              <a:rPr lang="en-US" altLang="zh-CN" dirty="0" smtClean="0"/>
              <a:t>has maximum </a:t>
            </a:r>
            <a:r>
              <a:rPr lang="en-US" altLang="zh-CN" dirty="0"/>
              <a:t>of 361 fuel assemblies (19 x 19</a:t>
            </a:r>
            <a:r>
              <a:rPr lang="en-US" altLang="zh-CN" dirty="0" smtClean="0"/>
              <a:t>)</a:t>
            </a:r>
            <a:endParaRPr lang="en-US" altLang="zh-CN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00850" y="6372491"/>
            <a:ext cx="2057400" cy="365125"/>
          </a:xfrm>
        </p:spPr>
        <p:txBody>
          <a:bodyPr/>
          <a:lstStyle/>
          <a:p>
            <a:fld id="{D923605F-E2CF-4C0A-9312-DC8F245A0BC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Nuclear Reactor Laboratory</a:t>
            </a:r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 bwMode="auto">
          <a:xfrm>
            <a:off x="114300" y="971550"/>
            <a:ext cx="8915400" cy="337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000" tIns="226800" rIns="16200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>
                <a:schemeClr val="accent2"/>
              </a:buClr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1pPr>
            <a:lvl2pPr marL="381000" indent="-190500" algn="l" rtl="0" eaLnBrk="1" fontAlgn="base" hangingPunct="1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marL="762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Times" charset="0"/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marL="1143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marL="15240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19812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6pPr>
            <a:lvl7pPr marL="24384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7pPr>
            <a:lvl8pPr marL="28956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8pPr>
            <a:lvl9pPr marL="3352800" indent="-1905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MIT-NRL is an interdepartmental laboratory with missions </a:t>
            </a:r>
            <a:r>
              <a:rPr lang="en-US" sz="1600" kern="0" dirty="0" smtClean="0">
                <a:solidFill>
                  <a:srgbClr val="030305"/>
                </a:solidFill>
              </a:rPr>
              <a:t>in </a:t>
            </a:r>
            <a:r>
              <a:rPr lang="en-US" sz="1600" kern="0" dirty="0">
                <a:solidFill>
                  <a:srgbClr val="030305"/>
                </a:solidFill>
              </a:rPr>
              <a:t>nuclear technology applications, neutron science research, and training/education.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Primary facility is MIT Reactor (MITR), a multi-purpose research reactor owned and operated by MIT.  A partner facility of DOE’s </a:t>
            </a:r>
            <a:r>
              <a:rPr lang="en-US" sz="1600" i="1" kern="0" dirty="0">
                <a:solidFill>
                  <a:srgbClr val="800000"/>
                </a:solidFill>
              </a:rPr>
              <a:t>Nuclear Science User Facilities (NSUF)</a:t>
            </a:r>
            <a:r>
              <a:rPr lang="en-US" sz="1600" kern="0" dirty="0">
                <a:solidFill>
                  <a:srgbClr val="030305"/>
                </a:solidFill>
              </a:rPr>
              <a:t>.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Constructed in </a:t>
            </a:r>
            <a:r>
              <a:rPr lang="en-US" sz="1600" kern="0" dirty="0" smtClean="0">
                <a:solidFill>
                  <a:srgbClr val="030305"/>
                </a:solidFill>
              </a:rPr>
              <a:t>1958 (MITR-I), upgraded </a:t>
            </a:r>
            <a:r>
              <a:rPr lang="en-US" sz="1600" kern="0" dirty="0">
                <a:solidFill>
                  <a:srgbClr val="030305"/>
                </a:solidFill>
              </a:rPr>
              <a:t>in </a:t>
            </a:r>
            <a:r>
              <a:rPr lang="en-US" sz="1600" kern="0" dirty="0" smtClean="0">
                <a:solidFill>
                  <a:srgbClr val="030305"/>
                </a:solidFill>
              </a:rPr>
              <a:t>1975 (MITR-II) with new core tank and housing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U</a:t>
            </a:r>
            <a:r>
              <a:rPr lang="en-US" sz="1600" kern="0" dirty="0" smtClean="0">
                <a:solidFill>
                  <a:srgbClr val="030305"/>
                </a:solidFill>
              </a:rPr>
              <a:t>prated from 5 MW to </a:t>
            </a:r>
            <a:r>
              <a:rPr lang="en-US" sz="1600" kern="0" dirty="0">
                <a:solidFill>
                  <a:srgbClr val="800000"/>
                </a:solidFill>
              </a:rPr>
              <a:t>6 </a:t>
            </a:r>
            <a:r>
              <a:rPr lang="en-US" sz="1600" kern="0" dirty="0" err="1" smtClean="0">
                <a:solidFill>
                  <a:srgbClr val="800000"/>
                </a:solidFill>
              </a:rPr>
              <a:t>MW</a:t>
            </a:r>
            <a:r>
              <a:rPr lang="en-US" sz="1600" kern="0" baseline="-25000" dirty="0" err="1" smtClean="0">
                <a:solidFill>
                  <a:srgbClr val="800000"/>
                </a:solidFill>
              </a:rPr>
              <a:t>th</a:t>
            </a:r>
            <a:r>
              <a:rPr lang="en-US" sz="1600" kern="0" dirty="0" smtClean="0">
                <a:solidFill>
                  <a:srgbClr val="800000"/>
                </a:solidFill>
              </a:rPr>
              <a:t> </a:t>
            </a:r>
            <a:r>
              <a:rPr lang="en-US" sz="1600" kern="0" dirty="0" smtClean="0">
                <a:solidFill>
                  <a:srgbClr val="030305"/>
                </a:solidFill>
              </a:rPr>
              <a:t>in 2010 (2</a:t>
            </a:r>
            <a:r>
              <a:rPr lang="en-US" sz="1600" kern="0" baseline="30000" dirty="0" smtClean="0">
                <a:solidFill>
                  <a:srgbClr val="030305"/>
                </a:solidFill>
              </a:rPr>
              <a:t>nd</a:t>
            </a:r>
            <a:r>
              <a:rPr lang="en-US" sz="1600" kern="0" dirty="0" smtClean="0">
                <a:solidFill>
                  <a:srgbClr val="030305"/>
                </a:solidFill>
              </a:rPr>
              <a:t> </a:t>
            </a:r>
            <a:r>
              <a:rPr lang="en-US" sz="1600" kern="0" dirty="0">
                <a:solidFill>
                  <a:srgbClr val="030305"/>
                </a:solidFill>
              </a:rPr>
              <a:t>largest university reactor in US</a:t>
            </a:r>
            <a:r>
              <a:rPr lang="en-US" sz="1600" kern="0" dirty="0" smtClean="0">
                <a:solidFill>
                  <a:srgbClr val="030305"/>
                </a:solidFill>
              </a:rPr>
              <a:t>).  </a:t>
            </a:r>
            <a:endParaRPr lang="en-US" sz="1600" kern="0" dirty="0">
              <a:solidFill>
                <a:srgbClr val="03030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Compact core with power density similar to a LWR. </a:t>
            </a:r>
            <a:r>
              <a:rPr lang="en-US" sz="1600" i="1" kern="0" dirty="0">
                <a:solidFill>
                  <a:srgbClr val="870000"/>
                </a:solidFill>
              </a:rPr>
              <a:t>Operates </a:t>
            </a:r>
            <a:r>
              <a:rPr lang="en-US" sz="1600" i="1" kern="0" dirty="0" smtClean="0">
                <a:solidFill>
                  <a:srgbClr val="870000"/>
                </a:solidFill>
              </a:rPr>
              <a:t>24/7, 10-week cycles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 smtClean="0">
                <a:solidFill>
                  <a:srgbClr val="030305"/>
                </a:solidFill>
              </a:rPr>
              <a:t>Tank-type</a:t>
            </a:r>
            <a:r>
              <a:rPr lang="en-US" sz="1600" kern="0" dirty="0">
                <a:solidFill>
                  <a:srgbClr val="030305"/>
                </a:solidFill>
              </a:rPr>
              <a:t>, light water </a:t>
            </a:r>
            <a:r>
              <a:rPr lang="en-US" sz="1600" kern="0" dirty="0" smtClean="0">
                <a:solidFill>
                  <a:srgbClr val="030305"/>
                </a:solidFill>
              </a:rPr>
              <a:t>cooled and moderated</a:t>
            </a:r>
            <a:r>
              <a:rPr lang="en-US" sz="1600" kern="0" dirty="0">
                <a:solidFill>
                  <a:srgbClr val="030305"/>
                </a:solidFill>
              </a:rPr>
              <a:t>, </a:t>
            </a:r>
            <a:r>
              <a:rPr lang="en-US" sz="1600" kern="0" dirty="0" smtClean="0">
                <a:solidFill>
                  <a:srgbClr val="030305"/>
                </a:solidFill>
              </a:rPr>
              <a:t>D</a:t>
            </a:r>
            <a:r>
              <a:rPr lang="en-US" sz="1600" kern="0" baseline="-25000" dirty="0" smtClean="0">
                <a:solidFill>
                  <a:srgbClr val="030305"/>
                </a:solidFill>
              </a:rPr>
              <a:t>2</a:t>
            </a:r>
            <a:r>
              <a:rPr lang="en-US" sz="1600" kern="0" dirty="0" smtClean="0">
                <a:solidFill>
                  <a:srgbClr val="030305"/>
                </a:solidFill>
              </a:rPr>
              <a:t>O </a:t>
            </a:r>
            <a:r>
              <a:rPr lang="en-US" sz="1600" kern="0" dirty="0">
                <a:solidFill>
                  <a:srgbClr val="030305"/>
                </a:solidFill>
              </a:rPr>
              <a:t>and graphite </a:t>
            </a:r>
            <a:r>
              <a:rPr lang="en-US" sz="1600" kern="0" dirty="0" smtClean="0">
                <a:solidFill>
                  <a:srgbClr val="030305"/>
                </a:solidFill>
              </a:rPr>
              <a:t>reflector.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1600" kern="0" dirty="0">
                <a:solidFill>
                  <a:srgbClr val="030305"/>
                </a:solidFill>
              </a:rPr>
              <a:t>Excellent track record in in-pile irradiation experiments including LWR loop, fuel, high-temperature </a:t>
            </a:r>
            <a:r>
              <a:rPr lang="en-US" sz="1600" kern="0" dirty="0" smtClean="0">
                <a:solidFill>
                  <a:srgbClr val="030305"/>
                </a:solidFill>
              </a:rPr>
              <a:t>materials, and advanced instrumentations.  </a:t>
            </a:r>
            <a:endParaRPr lang="en-US" sz="1600" kern="0" dirty="0">
              <a:solidFill>
                <a:srgbClr val="030305"/>
              </a:solidFill>
            </a:endParaRPr>
          </a:p>
        </p:txBody>
      </p:sp>
      <p:pic>
        <p:nvPicPr>
          <p:cNvPr id="8" name="Picture 2" descr="C:\Users\David Carpenter\Documents\NRL\Documents\Core_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3" t="15412" r="26905" b="15301"/>
          <a:stretch/>
        </p:blipFill>
        <p:spPr bwMode="auto">
          <a:xfrm>
            <a:off x="6343650" y="3829050"/>
            <a:ext cx="2571750" cy="2399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idsizeCP-MITR-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/>
          <a:stretch/>
        </p:blipFill>
        <p:spPr>
          <a:xfrm>
            <a:off x="400050" y="3829050"/>
            <a:ext cx="2914650" cy="238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CP-MITR-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829050"/>
            <a:ext cx="3122604" cy="2343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11281" y="1174563"/>
            <a:ext cx="4766022" cy="38546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1004" y="238125"/>
            <a:ext cx="7673975" cy="704850"/>
          </a:xfrm>
        </p:spPr>
        <p:txBody>
          <a:bodyPr/>
          <a:lstStyle/>
          <a:p>
            <a:r>
              <a:rPr lang="en-US" dirty="0" smtClean="0"/>
              <a:t>TREAT Instrumentation Tests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76764" y="1257300"/>
            <a:ext cx="4323836" cy="38230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Collaboration with Oregon State University, University of Michigan, and INL on </a:t>
            </a:r>
            <a:r>
              <a:rPr lang="en-US" b="1" dirty="0" smtClean="0"/>
              <a:t>instrumentation and benchmarking </a:t>
            </a:r>
            <a:r>
              <a:rPr lang="en-US" dirty="0" smtClean="0"/>
              <a:t>in support of the </a:t>
            </a:r>
            <a:r>
              <a:rPr lang="en-US" b="1" dirty="0" smtClean="0"/>
              <a:t>TREAT restart</a:t>
            </a:r>
            <a:endParaRPr lang="en-US" dirty="0" smtClean="0"/>
          </a:p>
          <a:p>
            <a:r>
              <a:rPr lang="en-US" dirty="0" smtClean="0"/>
              <a:t>Irradiations </a:t>
            </a:r>
            <a:r>
              <a:rPr lang="en-US" dirty="0"/>
              <a:t>in the </a:t>
            </a:r>
            <a:r>
              <a:rPr lang="en-US" dirty="0" smtClean="0"/>
              <a:t>MITR test </a:t>
            </a:r>
            <a:r>
              <a:rPr lang="en-US" dirty="0"/>
              <a:t>sensors and produce data to support code benchmarking</a:t>
            </a:r>
          </a:p>
          <a:p>
            <a:pPr lvl="1"/>
            <a:r>
              <a:rPr lang="en-US" dirty="0"/>
              <a:t>TREAT steady-state equivalent &lt;100 kW</a:t>
            </a:r>
          </a:p>
          <a:p>
            <a:pPr lvl="1"/>
            <a:r>
              <a:rPr lang="en-US" dirty="0"/>
              <a:t>Positive and negative reactivity insertion </a:t>
            </a:r>
            <a:r>
              <a:rPr lang="en-US" dirty="0" smtClean="0"/>
              <a:t>transients</a:t>
            </a:r>
            <a:endParaRPr lang="en-US" dirty="0"/>
          </a:p>
          <a:p>
            <a:r>
              <a:rPr lang="en-US" dirty="0" smtClean="0"/>
              <a:t>Follow-on irradiation with identical setup in TREAT (M8CAL test position)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4" t="4355" r="3800" b="10591"/>
          <a:stretch/>
        </p:blipFill>
        <p:spPr>
          <a:xfrm>
            <a:off x="1371600" y="5169087"/>
            <a:ext cx="3028950" cy="1028701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5143500" y="5354129"/>
            <a:ext cx="1143000" cy="34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smtClean="0">
                <a:latin typeface="+mn-lt"/>
              </a:rPr>
              <a:t>MPFD</a:t>
            </a:r>
            <a:endParaRPr lang="en-US" sz="1200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206" y="4877542"/>
            <a:ext cx="1950580" cy="1302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185635" y="1174563"/>
            <a:ext cx="3786915" cy="3683187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4163" indent="-284163">
              <a:spcBef>
                <a:spcPts val="600"/>
              </a:spcBef>
            </a:pPr>
            <a:r>
              <a:rPr lang="en-US" dirty="0"/>
              <a:t>Fission wire 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Natural </a:t>
            </a:r>
            <a:r>
              <a:rPr lang="en-US" sz="1600" i="1" dirty="0" smtClean="0"/>
              <a:t>uranium, U/Cd</a:t>
            </a:r>
            <a:endParaRPr lang="en-US" sz="1600" i="1" dirty="0"/>
          </a:p>
          <a:p>
            <a:pPr marL="284163" indent="-284163">
              <a:spcBef>
                <a:spcPts val="600"/>
              </a:spcBef>
            </a:pPr>
            <a:r>
              <a:rPr lang="en-US" dirty="0"/>
              <a:t>Activation wires/foils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 smtClean="0"/>
              <a:t>Al-Co, Fe, Fe-Ni-Cr, </a:t>
            </a:r>
            <a:r>
              <a:rPr lang="en-US" sz="1600" i="1" dirty="0" err="1" smtClean="0"/>
              <a:t>Nb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Ti</a:t>
            </a:r>
            <a:r>
              <a:rPr lang="en-US" sz="1600" i="1" dirty="0" smtClean="0"/>
              <a:t>, Cu-Au</a:t>
            </a:r>
            <a:endParaRPr lang="en-US" sz="1600" i="1" dirty="0"/>
          </a:p>
          <a:p>
            <a:pPr marL="284163" indent="-284163">
              <a:spcBef>
                <a:spcPts val="600"/>
              </a:spcBef>
            </a:pPr>
            <a:r>
              <a:rPr lang="en-US" dirty="0"/>
              <a:t>Self-Powered Detectors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Gamma (platinum</a:t>
            </a:r>
            <a:r>
              <a:rPr lang="en-US" sz="1600" i="1" dirty="0" smtClean="0"/>
              <a:t>), Neutron </a:t>
            </a:r>
            <a:r>
              <a:rPr lang="en-US" sz="1600" i="1" dirty="0"/>
              <a:t>(vanadium)</a:t>
            </a:r>
          </a:p>
          <a:p>
            <a:pPr marL="284163" indent="-284163">
              <a:spcBef>
                <a:spcPts val="600"/>
              </a:spcBef>
            </a:pPr>
            <a:r>
              <a:rPr lang="en-US" dirty="0"/>
              <a:t>Miniature Fission Chambers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Enriched uranium in metal rods</a:t>
            </a:r>
          </a:p>
          <a:p>
            <a:pPr marL="284163" indent="-284163">
              <a:spcBef>
                <a:spcPts val="600"/>
              </a:spcBef>
            </a:pPr>
            <a:r>
              <a:rPr lang="en-US" dirty="0"/>
              <a:t>Micro-Pocket Fission Detectors</a:t>
            </a:r>
          </a:p>
          <a:p>
            <a:pPr marL="741363" lvl="1" indent="-284163">
              <a:spcBef>
                <a:spcPts val="600"/>
              </a:spcBef>
            </a:pPr>
            <a:r>
              <a:rPr lang="en-US" sz="1600" i="1" dirty="0"/>
              <a:t>Uranium and thorium in a metal </a:t>
            </a:r>
            <a:r>
              <a:rPr lang="en-US" sz="1600" i="1" dirty="0" smtClean="0"/>
              <a:t>rod</a:t>
            </a:r>
            <a:endParaRPr lang="en-US" sz="1600" i="1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94963" y="5509011"/>
            <a:ext cx="1143000" cy="348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dirty="0" smtClean="0">
                <a:latin typeface="+mn-lt"/>
              </a:rPr>
              <a:t>Mini FC</a:t>
            </a:r>
            <a:endParaRPr lang="en-US" sz="1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0" y="4659868"/>
            <a:ext cx="5424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First university-led experiment completed in June 2018. 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Shipment to INL-TREAT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57" y="1371600"/>
            <a:ext cx="3865143" cy="434285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49707" y="5922307"/>
            <a:ext cx="3750843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Irradiated Experiment Test Assembly (from MIT to INL)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78" y="1366371"/>
            <a:ext cx="3657143" cy="2438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3943350"/>
            <a:ext cx="2742857" cy="182857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743700" y="2286000"/>
            <a:ext cx="571501" cy="1771650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800600" y="5922307"/>
            <a:ext cx="4057649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Irradiated Activation Wires (from TREAT to INL Counting Lab)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85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42900" y="5293657"/>
            <a:ext cx="4057136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Loading Instrumentation Assembly into TREAT M8CAL Core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29031" y="5757434"/>
            <a:ext cx="167641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Experiment Top View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000250"/>
            <a:ext cx="4114286" cy="30822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65" y="1177564"/>
            <a:ext cx="2569143" cy="21942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654" y="3086100"/>
            <a:ext cx="1584825" cy="23772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380" y="4000500"/>
            <a:ext cx="2285714" cy="16342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43500" y="3494047"/>
            <a:ext cx="1276350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Arranging Cables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50115" y="5666053"/>
            <a:ext cx="1485901" cy="255870"/>
          </a:xfrm>
          <a:prstGeom prst="roundRect">
            <a:avLst>
              <a:gd name="adj" fmla="val 4855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" algn="ctr">
              <a:spcBef>
                <a:spcPts val="600"/>
              </a:spcBef>
              <a:buClr>
                <a:srgbClr val="870000"/>
              </a:buClr>
              <a:buSzPct val="80000"/>
              <a:tabLst>
                <a:tab pos="914400" algn="l"/>
              </a:tabLst>
            </a:pPr>
            <a:r>
              <a:rPr lang="en-US" altLang="zh-CN" sz="1200" b="1" kern="0" dirty="0" smtClean="0">
                <a:solidFill>
                  <a:srgbClr val="002060"/>
                </a:solidFill>
                <a:ea typeface="SimSun" pitchFamily="2" charset="-122"/>
              </a:rPr>
              <a:t>Complete Shielding</a:t>
            </a:r>
            <a:endParaRPr lang="en-US" altLang="zh-CN" sz="1200" b="1" kern="0" dirty="0">
              <a:solidFill>
                <a:srgbClr val="00206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81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 Experiment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170" name="Picture 2" descr="IMG_1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6" y="1257300"/>
            <a:ext cx="6118247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9" y="3028950"/>
            <a:ext cx="470673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4300" y="1085850"/>
            <a:ext cx="6081784" cy="3218800"/>
          </a:xfrm>
        </p:spPr>
        <p:txBody>
          <a:bodyPr numCol="1"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2900" dirty="0"/>
              <a:t>Beam </a:t>
            </a:r>
            <a:r>
              <a:rPr lang="en-US" sz="2900" dirty="0" smtClean="0"/>
              <a:t>ports/neutron radiography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2900" dirty="0"/>
              <a:t>Pneumatic </a:t>
            </a:r>
            <a:r>
              <a:rPr lang="en-US" sz="2900" dirty="0" smtClean="0"/>
              <a:t>tubes/rabbits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2900" dirty="0"/>
              <a:t>Neutron activation analysis -  High-efficiency gamma spectroscopy and scintillation </a:t>
            </a:r>
            <a:r>
              <a:rPr lang="en-US" sz="2900" dirty="0" smtClean="0"/>
              <a:t>lab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Wingdings" charset="2"/>
              <a:buChar char="Ø"/>
            </a:pPr>
            <a:r>
              <a:rPr lang="en-US" sz="2900" dirty="0" smtClean="0"/>
              <a:t>Hot </a:t>
            </a:r>
            <a:r>
              <a:rPr lang="en-US" sz="2900" dirty="0"/>
              <a:t>cell and hot box </a:t>
            </a:r>
            <a:r>
              <a:rPr lang="en-US" sz="2900" dirty="0" smtClean="0"/>
              <a:t>facilities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Courier New" charset="0"/>
              <a:buChar char="o"/>
            </a:pPr>
            <a:r>
              <a:rPr lang="en-US" sz="2600" dirty="0"/>
              <a:t>Optical </a:t>
            </a:r>
            <a:r>
              <a:rPr lang="en-US" sz="2600" dirty="0" err="1"/>
              <a:t>profilometry</a:t>
            </a:r>
            <a:r>
              <a:rPr lang="en-US" sz="2600" dirty="0"/>
              <a:t> - 1.6µm x 12nm </a:t>
            </a:r>
            <a:r>
              <a:rPr lang="en-US" sz="2600" dirty="0" smtClean="0"/>
              <a:t>resolution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Courier New" charset="0"/>
              <a:buChar char="o"/>
            </a:pPr>
            <a:r>
              <a:rPr lang="en-US" sz="2600" dirty="0" smtClean="0"/>
              <a:t>Scanning </a:t>
            </a:r>
            <a:r>
              <a:rPr lang="en-US" sz="2600" dirty="0"/>
              <a:t>electron microscopy with </a:t>
            </a:r>
            <a:r>
              <a:rPr lang="en-US" sz="2600" dirty="0" smtClean="0"/>
              <a:t>EDS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Courier New" charset="0"/>
              <a:buChar char="o"/>
            </a:pPr>
            <a:r>
              <a:rPr lang="en-US" sz="2600" dirty="0" smtClean="0"/>
              <a:t>Xenon-flash </a:t>
            </a:r>
            <a:r>
              <a:rPr lang="en-US" sz="2600" dirty="0"/>
              <a:t>thermal diffusivity </a:t>
            </a:r>
            <a:r>
              <a:rPr lang="en-US" sz="2600" dirty="0" smtClean="0"/>
              <a:t>analyzer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870000"/>
              </a:buClr>
              <a:buFont typeface="Courier New" charset="0"/>
              <a:buChar char="o"/>
            </a:pPr>
            <a:r>
              <a:rPr lang="en-US" sz="2600" dirty="0" smtClean="0"/>
              <a:t>New </a:t>
            </a:r>
            <a:r>
              <a:rPr lang="en-US" sz="2600" dirty="0"/>
              <a:t>PIE lab in restricted </a:t>
            </a:r>
            <a:r>
              <a:rPr lang="en-US" sz="2600" dirty="0" smtClean="0"/>
              <a:t>area</a:t>
            </a:r>
            <a:r>
              <a:rPr lang="en-US" sz="2600" dirty="0"/>
              <a:t> </a:t>
            </a:r>
            <a:r>
              <a:rPr lang="en-US" sz="2600" dirty="0" smtClean="0"/>
              <a:t>(SEM, </a:t>
            </a:r>
            <a:r>
              <a:rPr lang="en-US" sz="2600" dirty="0" err="1" smtClean="0"/>
              <a:t>instron</a:t>
            </a:r>
            <a:r>
              <a:rPr lang="en-US" sz="2600" dirty="0" smtClean="0"/>
              <a:t> machine etc. )</a:t>
            </a:r>
            <a:endParaRPr lang="en-US" sz="2600" dirty="0"/>
          </a:p>
          <a:p>
            <a:pPr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>
              <a:buClr>
                <a:srgbClr val="870000"/>
              </a:buClr>
              <a:buFont typeface="Wingdings" charset="2"/>
              <a:buChar char="Ø"/>
            </a:pPr>
            <a:endParaRPr lang="en-US" sz="2400" dirty="0"/>
          </a:p>
          <a:p>
            <a:pPr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 marL="190500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  <a:p>
            <a:pPr marL="609600" lvl="2">
              <a:buClr>
                <a:srgbClr val="870000"/>
              </a:buClr>
              <a:buFont typeface="Wingdings" charset="2"/>
              <a:buChar char="Ø"/>
            </a:pPr>
            <a:endParaRPr lang="en-US" sz="24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6394" y="381000"/>
            <a:ext cx="678020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altLang="ko-KR" sz="3200" b="1" dirty="0" smtClean="0">
                <a:solidFill>
                  <a:srgbClr val="870000"/>
                </a:solidFill>
                <a:latin typeface="Arial" charset="0"/>
                <a:ea typeface="Gulim" charset="0"/>
                <a:cs typeface="Gulim" charset="0"/>
              </a:rPr>
              <a:t>Supporting and PIE Capabilities</a:t>
            </a:r>
            <a:endParaRPr lang="en-US" altLang="ko-KR" sz="3200" b="1" dirty="0">
              <a:solidFill>
                <a:srgbClr val="870000"/>
              </a:solidFill>
              <a:latin typeface="Arial" charset="0"/>
              <a:ea typeface="Gulim" charset="0"/>
              <a:cs typeface="Gulim" charset="0"/>
            </a:endParaRPr>
          </a:p>
        </p:txBody>
      </p:sp>
      <p:pic>
        <p:nvPicPr>
          <p:cNvPr id="4100" name="Picture 4" descr="HotCel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4149606"/>
            <a:ext cx="2620015" cy="196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ot_Box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4171950"/>
            <a:ext cx="2622045" cy="195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P-MITR-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350" y="4163680"/>
            <a:ext cx="2601609" cy="1951370"/>
          </a:xfrm>
          <a:prstGeom prst="rect">
            <a:avLst/>
          </a:prstGeom>
          <a:noFill/>
        </p:spPr>
      </p:pic>
      <p:pic>
        <p:nvPicPr>
          <p:cNvPr id="10" name="Picture 9" descr="C:\Users\David Carpenter\Desktop\NAA la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150" y="2114550"/>
            <a:ext cx="325534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187450"/>
            <a:ext cx="8743950" cy="51562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dirty="0"/>
              <a:t>MITR offers complementary capability to DOE </a:t>
            </a:r>
            <a:r>
              <a:rPr lang="en-US" sz="2200" dirty="0" smtClean="0"/>
              <a:t>test </a:t>
            </a:r>
            <a:r>
              <a:rPr lang="en-US" sz="2200" dirty="0" smtClean="0"/>
              <a:t>reactors (ATR, TREAT, HFIR) </a:t>
            </a:r>
            <a:r>
              <a:rPr lang="en-US" sz="2200" dirty="0"/>
              <a:t>and plays an important role in national programs such as Nuclear Science User Facilities (NSUF</a:t>
            </a:r>
            <a:r>
              <a:rPr lang="en-US" sz="2200" dirty="0" smtClean="0"/>
              <a:t>), Accident Tolerant Fuel, advanced sensors/instrumentations. 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MIT-NRL research team is specialized in new reactor </a:t>
            </a:r>
            <a:r>
              <a:rPr lang="en-US" sz="2200" dirty="0"/>
              <a:t>experiment </a:t>
            </a:r>
            <a:r>
              <a:rPr lang="en-US" sz="2200" dirty="0" smtClean="0"/>
              <a:t>demonstration such as crack growth monitor, and high-temperature salt and materials irradiation to support FHR/MSR program.  </a:t>
            </a:r>
            <a:endParaRPr lang="en-US" sz="2200" dirty="0"/>
          </a:p>
          <a:p>
            <a:pPr>
              <a:spcBef>
                <a:spcPts val="600"/>
              </a:spcBef>
            </a:pPr>
            <a:r>
              <a:rPr lang="en-US" sz="2200" dirty="0" smtClean="0"/>
              <a:t>Demand has increased from DOE programs (through NEUP/NSUF/GAIN programs, national labs) and industry (</a:t>
            </a:r>
            <a:r>
              <a:rPr lang="en-US" sz="2200" dirty="0" err="1" smtClean="0"/>
              <a:t>TerraPower</a:t>
            </a:r>
            <a:r>
              <a:rPr lang="en-US" sz="2200" dirty="0" smtClean="0"/>
              <a:t>, </a:t>
            </a:r>
            <a:r>
              <a:rPr lang="en-US" sz="2200" dirty="0" err="1" smtClean="0"/>
              <a:t>KairosPower</a:t>
            </a:r>
            <a:r>
              <a:rPr lang="en-US" sz="2200" dirty="0" smtClean="0"/>
              <a:t>, Westinghouse) </a:t>
            </a:r>
          </a:p>
          <a:p>
            <a:pPr lvl="1">
              <a:spcBef>
                <a:spcPts val="600"/>
              </a:spcBef>
            </a:pPr>
            <a:r>
              <a:rPr lang="en-US" sz="1810" dirty="0" smtClean="0"/>
              <a:t>Advanced reactors, materials and </a:t>
            </a:r>
            <a:r>
              <a:rPr lang="en-US" sz="1810" dirty="0" smtClean="0"/>
              <a:t>sensors </a:t>
            </a:r>
            <a:r>
              <a:rPr lang="en-US" sz="1810" dirty="0" smtClean="0"/>
              <a:t>development program</a:t>
            </a:r>
          </a:p>
          <a:p>
            <a:pPr lvl="1">
              <a:spcBef>
                <a:spcPts val="600"/>
              </a:spcBef>
            </a:pPr>
            <a:r>
              <a:rPr lang="en-US" sz="1810" dirty="0" smtClean="0"/>
              <a:t>MITR’s ease-of-access to university and industry researchers</a:t>
            </a:r>
          </a:p>
          <a:p>
            <a:pPr lvl="1">
              <a:spcBef>
                <a:spcPts val="600"/>
              </a:spcBef>
            </a:pPr>
            <a:r>
              <a:rPr lang="en-US" sz="1810" dirty="0" smtClean="0"/>
              <a:t>Track-record in project execution. </a:t>
            </a:r>
          </a:p>
          <a:p>
            <a:pPr lvl="1">
              <a:spcBef>
                <a:spcPts val="600"/>
              </a:spcBef>
            </a:pPr>
            <a:endParaRPr lang="en-US" sz="1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750" y="208703"/>
            <a:ext cx="7674491" cy="705697"/>
          </a:xfrm>
        </p:spPr>
        <p:txBody>
          <a:bodyPr>
            <a:normAutofit/>
          </a:bodyPr>
          <a:lstStyle/>
          <a:p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-635" r="10709" b="3769"/>
          <a:stretch/>
        </p:blipFill>
        <p:spPr>
          <a:xfrm>
            <a:off x="-57150" y="-57150"/>
            <a:ext cx="9258300" cy="6972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5543550"/>
            <a:ext cx="3086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A31F34"/>
                </a:solidFill>
              </a:rPr>
              <a:t>Thank you!</a:t>
            </a:r>
            <a:endParaRPr lang="en-US" sz="4400" dirty="0">
              <a:solidFill>
                <a:srgbClr val="A31F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David Carpenter\Documents\NRL\Presentations\R3G-202-5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5199" r="7076" b="8436"/>
          <a:stretch/>
        </p:blipFill>
        <p:spPr bwMode="auto">
          <a:xfrm>
            <a:off x="571500" y="1062285"/>
            <a:ext cx="3483429" cy="51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MITR Cross-Section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395" y="1097984"/>
            <a:ext cx="3371850" cy="52081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7674491" cy="705697"/>
          </a:xfrm>
        </p:spPr>
        <p:txBody>
          <a:bodyPr/>
          <a:lstStyle/>
          <a:p>
            <a:r>
              <a:rPr lang="en-US" dirty="0" smtClean="0"/>
              <a:t>Neutron Flux and Spectrum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511702"/>
              </p:ext>
            </p:extLst>
          </p:nvPr>
        </p:nvGraphicFramePr>
        <p:xfrm>
          <a:off x="362483" y="1129090"/>
          <a:ext cx="4317544" cy="4999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99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19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56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Facility</a:t>
                      </a:r>
                      <a:endParaRPr lang="en-US" sz="1200" b="1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Size</a:t>
                      </a:r>
                      <a:endParaRPr lang="en-US" sz="1200" b="1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Neutron Flux (n/cm</a:t>
                      </a:r>
                      <a:r>
                        <a:rPr lang="en-US" sz="800" b="1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-s)</a:t>
                      </a:r>
                      <a:endParaRPr lang="en-US" sz="1200" b="1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94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In-core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3 available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Max in-core volume ~ 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1.8” ID x 24” long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Thermal:  3.6x10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Fast: up to 1.2x10</a:t>
                      </a:r>
                      <a:r>
                        <a:rPr lang="en-US" sz="1100" baseline="50000" dirty="0">
                          <a:effectLst/>
                        </a:rPr>
                        <a:t>14 </a:t>
                      </a:r>
                      <a:r>
                        <a:rPr lang="en-US" sz="1200" dirty="0">
                          <a:effectLst/>
                        </a:rPr>
                        <a:t>(E&gt;0.1 MeV)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Beam ports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Various radial: 4” to 12” ID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Thermal: 1x10</a:t>
                      </a:r>
                      <a:r>
                        <a:rPr lang="en-US" sz="1100" baseline="50000" dirty="0">
                          <a:effectLst/>
                        </a:rPr>
                        <a:t>10</a:t>
                      </a:r>
                      <a:r>
                        <a:rPr lang="en-US" sz="1200">
                          <a:effectLst/>
                        </a:rPr>
                        <a:t> - 1x10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r>
                        <a:rPr lang="en-US" sz="1200">
                          <a:effectLst/>
                        </a:rPr>
                        <a:t> (source)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Vertical irradiation position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2 vertical (3GV) 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3” ID x 24” long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Thermal: 4x10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r>
                        <a:rPr lang="en-US" sz="1200">
                          <a:effectLst/>
                        </a:rPr>
                        <a:t> - 1x10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Through ports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4” port (4TH)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6” port (6TH).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Avg</a:t>
                      </a:r>
                      <a:r>
                        <a:rPr lang="en-US" sz="1200" dirty="0">
                          <a:effectLst/>
                        </a:rPr>
                        <a:t> thermal: 2.5x10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r>
                        <a:rPr lang="en-US" sz="1200" dirty="0">
                          <a:effectLst/>
                        </a:rPr>
                        <a:t> to 5.5x10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474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Pneumatic Tubes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1” ID tube* (1PH1)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Thermal: up to 8x10</a:t>
                      </a:r>
                      <a:r>
                        <a:rPr lang="en-US" sz="1100" baseline="500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4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One 2” ID tube* (2PH1)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Thermal: up to 5x10</a:t>
                      </a:r>
                      <a:r>
                        <a:rPr lang="en-US" sz="1100" baseline="50000" dirty="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Fission Converter Beam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>
                          <a:effectLst/>
                        </a:rPr>
                        <a:t>Facility (FCB)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 dirty="0">
                          <a:effectLst/>
                        </a:rPr>
                        <a:t>Beam aperture ~ 6” ID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>
                          <a:effectLst/>
                        </a:rPr>
                        <a:t>Epithermal: ~ 5x10</a:t>
                      </a:r>
                      <a:r>
                        <a:rPr lang="en-US" sz="1100" baseline="50000" dirty="0">
                          <a:effectLst/>
                        </a:rPr>
                        <a:t>9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4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 Beam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1200" dirty="0">
                          <a:effectLst/>
                        </a:rPr>
                        <a:t>Facility (TNB)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3070" algn="l"/>
                        </a:tabLst>
                      </a:pPr>
                      <a:r>
                        <a:rPr lang="en-US" sz="1200">
                          <a:effectLst/>
                        </a:rPr>
                        <a:t>Beam aperture ~ 6” ID</a:t>
                      </a:r>
                      <a:endParaRPr lang="en-US" sz="120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722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Thermal: up to 1x10</a:t>
                      </a:r>
                      <a:r>
                        <a:rPr lang="en-US" sz="1100" baseline="50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917" y="914400"/>
            <a:ext cx="3571325" cy="274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25" y="3714750"/>
            <a:ext cx="3676649" cy="25926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3063" y="1485900"/>
            <a:ext cx="4435205" cy="882577"/>
            <a:chOff x="2883063" y="1485900"/>
            <a:chExt cx="4435205" cy="882577"/>
          </a:xfrm>
        </p:grpSpPr>
        <p:sp>
          <p:nvSpPr>
            <p:cNvPr id="9" name="Dodecagon 8"/>
            <p:cNvSpPr/>
            <p:nvPr/>
          </p:nvSpPr>
          <p:spPr>
            <a:xfrm>
              <a:off x="2883063" y="1865033"/>
              <a:ext cx="1693227" cy="503444"/>
            </a:xfrm>
            <a:prstGeom prst="dodecagon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0"/>
                  </a:schemeClr>
                </a:gs>
              </a:gsLst>
              <a:lin ang="5400000" scaled="0"/>
              <a:tileRect/>
            </a:gradFill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90"/>
                  </a:solidFill>
                </a:ln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4057650" y="1485900"/>
              <a:ext cx="3260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0090"/>
                  </a:solidFill>
                  <a:latin typeface="Arial"/>
                  <a:cs typeface="Arial"/>
                </a:rPr>
                <a:t>Fast flux is ~ 20% of ATR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9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 b="4912"/>
          <a:stretch/>
        </p:blipFill>
        <p:spPr>
          <a:xfrm>
            <a:off x="806450" y="1343025"/>
            <a:ext cx="7531100" cy="4876800"/>
          </a:xfrm>
          <a:prstGeom prst="rect">
            <a:avLst/>
          </a:prstGeom>
        </p:spPr>
      </p:pic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228600" y="1028700"/>
            <a:ext cx="8629650" cy="628650"/>
          </a:xfrm>
        </p:spPr>
        <p:txBody>
          <a:bodyPr/>
          <a:lstStyle/>
          <a:p>
            <a:r>
              <a:rPr lang="en-US" sz="1800" dirty="0" smtClean="0"/>
              <a:t>Since 2006, NRL research </a:t>
            </a:r>
            <a:r>
              <a:rPr lang="en-US" sz="1800" dirty="0"/>
              <a:t>and services division has grown to 13 </a:t>
            </a:r>
            <a:r>
              <a:rPr lang="en-US" sz="1800" dirty="0" smtClean="0"/>
              <a:t>staff</a:t>
            </a:r>
            <a:r>
              <a:rPr lang="en-US" sz="1800" dirty="0"/>
              <a:t> </a:t>
            </a:r>
            <a:r>
              <a:rPr lang="en-US" sz="1800" dirty="0" smtClean="0"/>
              <a:t>(10 PhDs) </a:t>
            </a:r>
            <a:endParaRPr lang="en-US" sz="2400" dirty="0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285750" y="228600"/>
            <a:ext cx="7674491" cy="705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rgbClr val="A31F3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Expanding Research Group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257300" y="2400300"/>
            <a:ext cx="2971800" cy="3257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 cmpd="sng"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39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096397" y="3556262"/>
            <a:ext cx="3487995" cy="2693372"/>
            <a:chOff x="4625975" y="1765300"/>
            <a:chExt cx="4508500" cy="3481388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47587" y="1954373"/>
              <a:ext cx="4124326" cy="323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4625975" y="3935413"/>
              <a:ext cx="925513" cy="6270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4978400" y="4562475"/>
              <a:ext cx="927100" cy="684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4802188" y="4154488"/>
              <a:ext cx="695325" cy="365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V="1">
              <a:off x="5067300" y="4673600"/>
              <a:ext cx="693738" cy="363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 rot="-1680000">
              <a:off x="4672013" y="4389438"/>
              <a:ext cx="1171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</a:rPr>
                <a:t>neutrons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8258175" y="1765300"/>
              <a:ext cx="8763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Focus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NRL Research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1" y="1151552"/>
            <a:ext cx="4257719" cy="50901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New sensors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Fiber-optics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Crack-length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Ultrasonic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New materials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Fuels (</a:t>
            </a:r>
            <a:r>
              <a:rPr lang="en-US" sz="2000" dirty="0" err="1" smtClean="0"/>
              <a:t>UZrH</a:t>
            </a:r>
            <a:r>
              <a:rPr lang="en-US" sz="2000" dirty="0" smtClean="0"/>
              <a:t>, metallic)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Ceramics (SiC, carbon fiber, MAX-phase)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Metals (zirconium, 3D-printed steels)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Coolants (liquid flibe salt, lead bismuth)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Neutron optics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Neutron lenses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Radiography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509" y="1444946"/>
            <a:ext cx="2383479" cy="153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279" y="1264088"/>
            <a:ext cx="1846921" cy="2301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673975" cy="704850"/>
          </a:xfrm>
        </p:spPr>
        <p:txBody>
          <a:bodyPr/>
          <a:lstStyle/>
          <a:p>
            <a:r>
              <a:rPr lang="en-US" dirty="0" smtClean="0"/>
              <a:t>In-Core Materials Irradiation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85750" y="2965450"/>
            <a:ext cx="5191125" cy="32639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3 in-core positions dedicated to experiments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General facilities for specimen capsules</a:t>
            </a:r>
          </a:p>
          <a:p>
            <a:pPr lvl="1"/>
            <a:r>
              <a:rPr lang="en-US" dirty="0" smtClean="0"/>
              <a:t>PWR/BWR conditions in water loop</a:t>
            </a:r>
          </a:p>
          <a:p>
            <a:pPr lvl="1"/>
            <a:r>
              <a:rPr lang="en-US" dirty="0" smtClean="0"/>
              <a:t>Inert gas up to 850°C</a:t>
            </a:r>
          </a:p>
          <a:p>
            <a:r>
              <a:rPr lang="en-US" dirty="0" smtClean="0"/>
              <a:t>Customized facilities for high temperatures (&gt;1300°C) and exotic materials (e.g. fluoride salts, fissile materials up to 100 gm U-235)</a:t>
            </a:r>
          </a:p>
          <a:p>
            <a:r>
              <a:rPr lang="en-US" dirty="0" smtClean="0"/>
              <a:t>Common measurements: corrosion, swelling, property changes, activation, radiolysis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1171031"/>
            <a:ext cx="7008866" cy="1572169"/>
            <a:chOff x="285750" y="4452108"/>
            <a:chExt cx="7008866" cy="1572169"/>
          </a:xfrm>
        </p:grpSpPr>
        <p:sp>
          <p:nvSpPr>
            <p:cNvPr id="5" name="Rounded Rectangle 4"/>
            <p:cNvSpPr/>
            <p:nvPr/>
          </p:nvSpPr>
          <p:spPr>
            <a:xfrm>
              <a:off x="2064846" y="4452108"/>
              <a:ext cx="5105231" cy="1572169"/>
            </a:xfrm>
            <a:prstGeom prst="roundRect">
              <a:avLst>
                <a:gd name="adj" fmla="val 8991"/>
              </a:avLst>
            </a:prstGeom>
            <a:solidFill>
              <a:srgbClr val="FFFFC8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8472" tIns="49236" rIns="98472" bIns="49236"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6" name="Content Placeholder 1"/>
            <p:cNvSpPr txBox="1">
              <a:spLocks/>
            </p:cNvSpPr>
            <p:nvPr/>
          </p:nvSpPr>
          <p:spPr>
            <a:xfrm>
              <a:off x="2000250" y="4704568"/>
              <a:ext cx="2350487" cy="1159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A31F34"/>
                </a:buClr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—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10000"/>
                </a:lnSpc>
                <a:spcAft>
                  <a:spcPts val="0"/>
                </a:spcAft>
                <a:buFont typeface="Wingdings" panose="05000000000000000000" pitchFamily="2" charset="2"/>
                <a:buNone/>
              </a:pPr>
              <a:r>
                <a:rPr lang="en-US" sz="2000" b="1" dirty="0" smtClean="0">
                  <a:solidFill>
                    <a:prstClr val="black"/>
                  </a:solidFill>
                </a:rPr>
                <a:t>Materials in Extreme Environments</a:t>
              </a:r>
            </a:p>
          </p:txBody>
        </p:sp>
        <p:sp>
          <p:nvSpPr>
            <p:cNvPr id="7" name="Content Placeholder 1"/>
            <p:cNvSpPr txBox="1">
              <a:spLocks/>
            </p:cNvSpPr>
            <p:nvPr/>
          </p:nvSpPr>
          <p:spPr>
            <a:xfrm>
              <a:off x="4059645" y="4662283"/>
              <a:ext cx="3234971" cy="12838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A31F34"/>
                </a:buClr>
                <a:buFont typeface="Wingdings" panose="05000000000000000000" pitchFamily="2" charset="2"/>
                <a:buChar char="Ø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—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31F34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dirty="0">
                  <a:solidFill>
                    <a:srgbClr val="A31F34"/>
                  </a:solidFill>
                </a:rPr>
                <a:t>Accident tolerant cladding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srgbClr val="A31F34"/>
                  </a:solidFill>
                </a:rPr>
                <a:t>Advanced fuels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srgbClr val="A31F34"/>
                  </a:solidFill>
                </a:rPr>
                <a:t>Liquid salts</a:t>
              </a:r>
            </a:p>
            <a:p>
              <a:pPr fontAlgn="auto">
                <a:spcAft>
                  <a:spcPts val="0"/>
                </a:spcAft>
              </a:pPr>
              <a:r>
                <a:rPr lang="en-US" dirty="0" smtClean="0">
                  <a:solidFill>
                    <a:srgbClr val="A31F34"/>
                  </a:solidFill>
                </a:rPr>
                <a:t>Very high temperatures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" t="1773" r="3615" b="33335"/>
            <a:stretch/>
          </p:blipFill>
          <p:spPr bwMode="auto">
            <a:xfrm>
              <a:off x="285750" y="4572000"/>
              <a:ext cx="1887204" cy="1292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55" r="14682" b="14286"/>
          <a:stretch/>
        </p:blipFill>
        <p:spPr>
          <a:xfrm>
            <a:off x="5476965" y="3143250"/>
            <a:ext cx="3279993" cy="299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0"/>
          <a:stretch/>
        </p:blipFill>
        <p:spPr>
          <a:xfrm>
            <a:off x="7495333" y="1035565"/>
            <a:ext cx="1077167" cy="180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4300" y="1590797"/>
            <a:ext cx="4343400" cy="25087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In-Core Experiments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3605F-E2CF-4C0A-9312-DC8F245A0BC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0" y="1683625"/>
            <a:ext cx="4171950" cy="2415935"/>
          </a:xfrm>
        </p:spPr>
        <p:txBody>
          <a:bodyPr numCol="2"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ACI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SiC LWR cladding in PWR conditions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err="1" smtClean="0"/>
              <a:t>BSiC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SiC channel box and guide tubes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WATF</a:t>
            </a:r>
            <a:r>
              <a:rPr lang="en-US" sz="14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Accident-tolerant cladding and coatings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ICCGM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Actively-loaded real-time crack growth </a:t>
            </a:r>
            <a:r>
              <a:rPr lang="en-US" sz="1400" dirty="0" smtClean="0"/>
              <a:t>monitor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COATI</a:t>
            </a:r>
            <a:endParaRPr lang="en-US" sz="1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ATF SiC coated plates and tubes with ECP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14300" y="1217422"/>
            <a:ext cx="4343401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41719C"/>
                </a:solidFill>
              </a:rPr>
              <a:t>Pressurized Water Loop</a:t>
            </a:r>
            <a:endParaRPr lang="en-US" dirty="0">
              <a:solidFill>
                <a:srgbClr val="41719C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86300" y="1688022"/>
            <a:ext cx="4343400" cy="10411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686299" y="1314647"/>
            <a:ext cx="4343402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C00000"/>
                </a:solidFill>
              </a:rPr>
              <a:t>Fuel Tests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772023" y="1863868"/>
            <a:ext cx="4257677" cy="964123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HYFI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U-</a:t>
            </a:r>
            <a:r>
              <a:rPr lang="en-US" sz="1400" dirty="0" err="1"/>
              <a:t>Zr</a:t>
            </a:r>
            <a:r>
              <a:rPr lang="en-US" sz="1400" dirty="0"/>
              <a:t>-H LWR fuel rods with liquid metal bonding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AFTR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Internally- and Externally-Cooled Annular </a:t>
            </a:r>
            <a:r>
              <a:rPr lang="en-US" sz="1400" dirty="0" smtClean="0"/>
              <a:t>Fuel</a:t>
            </a:r>
            <a:endParaRPr lang="en-US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" y="4655232"/>
            <a:ext cx="4343400" cy="1476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00024" y="4625249"/>
            <a:ext cx="4257676" cy="1489801"/>
          </a:xfrm>
          <a:prstGeom prst="rect">
            <a:avLst/>
          </a:prstGeom>
        </p:spPr>
        <p:txBody>
          <a:bodyPr vert="horz" lIns="91440" tIns="45720" rIns="91440" bIns="45720" numCol="3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FS-1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FHR coupons in flibe </a:t>
            </a:r>
            <a:r>
              <a:rPr lang="en-US" sz="1400" dirty="0" smtClean="0"/>
              <a:t>at 700°C and tritium capture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FS-2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dirty="0" smtClean="0"/>
              <a:t>Additional </a:t>
            </a:r>
            <a:br>
              <a:rPr lang="en-US" sz="1400" dirty="0" smtClean="0"/>
            </a:br>
            <a:r>
              <a:rPr lang="en-US" sz="1400" dirty="0" smtClean="0"/>
              <a:t>coupons, salt, and activation sampling</a:t>
            </a:r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b="1" dirty="0" smtClean="0"/>
              <a:t>FS-3</a:t>
            </a:r>
            <a:r>
              <a:rPr lang="en-US" sz="1400" dirty="0" smtClean="0"/>
              <a:t> 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400" dirty="0" smtClean="0"/>
              <a:t>FHR and SINAP ceramics, guard heating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114300" y="4286250"/>
            <a:ext cx="4343400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BF9000"/>
                </a:solidFill>
              </a:rPr>
              <a:t>Fluoride Salt</a:t>
            </a:r>
            <a:endParaRPr lang="en-US" dirty="0">
              <a:solidFill>
                <a:srgbClr val="BF9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86299" y="3340826"/>
            <a:ext cx="4343401" cy="28313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4857748" y="3486150"/>
            <a:ext cx="4171952" cy="2645618"/>
          </a:xfrm>
          <a:prstGeom prst="rect">
            <a:avLst/>
          </a:prstGeom>
        </p:spPr>
        <p:txBody>
          <a:bodyPr vert="horz" lIns="91440" tIns="45720" rIns="91440" bIns="45720" numCol="2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/>
              <a:t>HTIF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Ceramics and TRISO &gt;1400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Drexel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MAX-phase </a:t>
            </a:r>
            <a:r>
              <a:rPr lang="en-US" sz="1200" dirty="0" smtClean="0"/>
              <a:t>materials at </a:t>
            </a:r>
            <a:r>
              <a:rPr lang="en-US" sz="1200" dirty="0"/>
              <a:t>300-700°C in inert gas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LUNA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Fiber optics at </a:t>
            </a:r>
            <a:r>
              <a:rPr lang="en-US" sz="1200" dirty="0" smtClean="0"/>
              <a:t>700°C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ULTRA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Ultrasonic transducer and self-powered detector test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ULTRA 2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Ultrasonic </a:t>
            </a:r>
            <a:r>
              <a:rPr lang="en-US" sz="1200" dirty="0" smtClean="0"/>
              <a:t>and fiber optic sensors at 800</a:t>
            </a:r>
            <a:r>
              <a:rPr lang="en-US" sz="1200" dirty="0"/>
              <a:t>°C</a:t>
            </a:r>
            <a:endParaRPr lang="en-US" sz="1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/>
              <a:t>HYCO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ATF SiC coated plates and tubes at </a:t>
            </a:r>
            <a:r>
              <a:rPr lang="en-US" sz="1200" dirty="0" smtClean="0"/>
              <a:t>320°C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smtClean="0"/>
              <a:t>TREAT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Neutron and gamma transient benchmark</a:t>
            </a:r>
            <a:endParaRPr lang="en-US" sz="1200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686299" y="2967451"/>
            <a:ext cx="4343401" cy="36897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A31F3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rgbClr val="548235"/>
                </a:solidFill>
              </a:rPr>
              <a:t>Inert Gas</a:t>
            </a:r>
            <a:endParaRPr lang="en-US" dirty="0"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99" y="1143015"/>
            <a:ext cx="6457951" cy="5041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9A05-9728-4B07-895E-EE4E5718768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85750" y="238125"/>
            <a:ext cx="7673975" cy="704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Radiation-Hardened Ultrasonic Sensors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98174" y="1200150"/>
            <a:ext cx="4445276" cy="487046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Collaboration with INL and Pennsylvania State University,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Six different ultrasonic transducers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Real-time response as a function of flux, temperature, </a:t>
            </a:r>
            <a:r>
              <a:rPr lang="en-US" sz="4200" dirty="0" err="1" smtClean="0"/>
              <a:t>fluence</a:t>
            </a:r>
            <a:endParaRPr lang="en-US" sz="4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Miniaturized neutron and gamma detectors also successfully tested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42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Follow-up collaboration with INL, </a:t>
            </a:r>
            <a:r>
              <a:rPr lang="en-US" sz="4200" dirty="0"/>
              <a:t>CEA, University of </a:t>
            </a:r>
            <a:r>
              <a:rPr lang="en-US" sz="4200" dirty="0" smtClean="0"/>
              <a:t>Pittsburgh, </a:t>
            </a:r>
            <a:r>
              <a:rPr lang="en-US" sz="4200" dirty="0"/>
              <a:t>and AFO </a:t>
            </a:r>
            <a:r>
              <a:rPr lang="en-US" sz="4200" dirty="0" smtClean="0"/>
              <a:t>Research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4200" dirty="0" smtClean="0"/>
              <a:t>Includes optical glasses and radiation-hardened fiber optics</a:t>
            </a:r>
          </a:p>
          <a:p>
            <a:pPr lvl="1"/>
            <a:endParaRPr lang="en-US" sz="41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738" y="1183576"/>
            <a:ext cx="1779973" cy="284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343" y="1145872"/>
            <a:ext cx="1028700" cy="2515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750" y="4459062"/>
            <a:ext cx="1714500" cy="148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852" y="3912890"/>
            <a:ext cx="2311442" cy="2272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506" y="1143014"/>
            <a:ext cx="803193" cy="25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L Master 11-10-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4194</TotalTime>
  <Words>1637</Words>
  <Application>Microsoft Macintosh PowerPoint</Application>
  <PresentationFormat>On-screen Show (4:3)</PresentationFormat>
  <Paragraphs>284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 Narrow</vt:lpstr>
      <vt:lpstr>Batang</vt:lpstr>
      <vt:lpstr>Calibri</vt:lpstr>
      <vt:lpstr>Courier New</vt:lpstr>
      <vt:lpstr>Gulim</vt:lpstr>
      <vt:lpstr>MS PGothic</vt:lpstr>
      <vt:lpstr>Segoe UI Symbol</vt:lpstr>
      <vt:lpstr>SimSun</vt:lpstr>
      <vt:lpstr>Times New Roman</vt:lpstr>
      <vt:lpstr>Wingdings</vt:lpstr>
      <vt:lpstr>宋体</vt:lpstr>
      <vt:lpstr>Arial</vt:lpstr>
      <vt:lpstr>NRL Master 11-10-15</vt:lpstr>
      <vt:lpstr>Recent Progress in Advanced Materials and Instrumentation Tests at the MIT Reactor</vt:lpstr>
      <vt:lpstr>MIT Nuclear Reactor Laboratory</vt:lpstr>
      <vt:lpstr>MITR Cross-Section</vt:lpstr>
      <vt:lpstr>Neutron Flux and Spectrum</vt:lpstr>
      <vt:lpstr>PowerPoint Presentation</vt:lpstr>
      <vt:lpstr>NRL Research</vt:lpstr>
      <vt:lpstr>In-Core Materials Irradiation</vt:lpstr>
      <vt:lpstr>Recent In-Core Experiments</vt:lpstr>
      <vt:lpstr>Radiation-Hardened Ultrasonic Sensors</vt:lpstr>
      <vt:lpstr>In-Core Crack Growth Monitors</vt:lpstr>
      <vt:lpstr>LWR In-Core Electrochemical Potential</vt:lpstr>
      <vt:lpstr>Ongoing Contributions to  Accident Tolerant Fuel Development</vt:lpstr>
      <vt:lpstr>HYCO – Hybrid Composites</vt:lpstr>
      <vt:lpstr>COATI</vt:lpstr>
      <vt:lpstr>First-of its-Kind Molten Salt Irradiations Completed at MIT</vt:lpstr>
      <vt:lpstr>Fluoride Salt Irradiation #3 (FS-3)</vt:lpstr>
      <vt:lpstr>Fluoride Salt Tritium Permeation (FS-4)</vt:lpstr>
      <vt:lpstr>PowerPoint Presentation</vt:lpstr>
      <vt:lpstr>TREAT – INL Transient Test Reactor</vt:lpstr>
      <vt:lpstr>TREAT Instrumentation Tests</vt:lpstr>
      <vt:lpstr>Shipment to INL-TREAT</vt:lpstr>
      <vt:lpstr>Installations</vt:lpstr>
      <vt:lpstr>TREAT Experiment</vt:lpstr>
      <vt:lpstr>PowerPoint Presentation</vt:lpstr>
      <vt:lpstr> Summary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Carpenter</dc:creator>
  <cp:lastModifiedBy>Lin-wen</cp:lastModifiedBy>
  <cp:revision>194</cp:revision>
  <cp:lastPrinted>2018-01-23T17:01:42Z</cp:lastPrinted>
  <dcterms:created xsi:type="dcterms:W3CDTF">2014-10-16T18:11:32Z</dcterms:created>
  <dcterms:modified xsi:type="dcterms:W3CDTF">2018-10-29T14:37:12Z</dcterms:modified>
</cp:coreProperties>
</file>