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56" r:id="rId5"/>
    <p:sldId id="257" r:id="rId6"/>
    <p:sldId id="258" r:id="rId7"/>
    <p:sldId id="259" r:id="rId8"/>
    <p:sldId id="268" r:id="rId9"/>
    <p:sldId id="262" r:id="rId10"/>
    <p:sldId id="267" r:id="rId11"/>
    <p:sldId id="263" r:id="rId12"/>
    <p:sldId id="269" r:id="rId13"/>
    <p:sldId id="270"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1" autoAdjust="0"/>
    <p:restoredTop sz="94660"/>
  </p:normalViewPr>
  <p:slideViewPr>
    <p:cSldViewPr snapToGrid="0">
      <p:cViewPr varScale="1">
        <p:scale>
          <a:sx n="104" d="100"/>
          <a:sy n="104" d="100"/>
        </p:scale>
        <p:origin x="69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4DCE7-D3CC-4D1D-9F55-A3ADC9791CFE}" type="datetimeFigureOut">
              <a:rPr lang="en-US" smtClean="0"/>
              <a:t>10/19/2018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463D5-11E4-4343-8D5F-9AEEF8616F5A}" type="slidenum">
              <a:rPr lang="en-US" smtClean="0"/>
              <a:t>‹#›</a:t>
            </a:fld>
            <a:endParaRPr lang="en-US"/>
          </a:p>
        </p:txBody>
      </p:sp>
    </p:spTree>
    <p:extLst>
      <p:ext uri="{BB962C8B-B14F-4D97-AF65-F5344CB8AC3E}">
        <p14:creationId xmlns:p14="http://schemas.microsoft.com/office/powerpoint/2010/main" val="379896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B463D5-11E4-4343-8D5F-9AEEF8616F5A}" type="slidenum">
              <a:rPr lang="en-US" smtClean="0"/>
              <a:t>1</a:t>
            </a:fld>
            <a:endParaRPr lang="en-US"/>
          </a:p>
        </p:txBody>
      </p:sp>
    </p:spTree>
    <p:extLst>
      <p:ext uri="{BB962C8B-B14F-4D97-AF65-F5344CB8AC3E}">
        <p14:creationId xmlns:p14="http://schemas.microsoft.com/office/powerpoint/2010/main" val="2420437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892425" y="1717001"/>
            <a:ext cx="5797550" cy="430887"/>
          </a:xfrm>
        </p:spPr>
        <p:txBody>
          <a:bodyPr anchor="b"/>
          <a:lstStyle>
            <a:lvl1pPr>
              <a:spcBef>
                <a:spcPct val="40000"/>
              </a:spcBef>
              <a:defRPr sz="3200">
                <a:solidFill>
                  <a:srgbClr val="005875"/>
                </a:solidFill>
              </a:defRPr>
            </a:lvl1pPr>
          </a:lstStyle>
          <a:p>
            <a:r>
              <a:rPr lang="en-US" dirty="0" smtClean="0"/>
              <a:t>Click to edit Master title style</a:t>
            </a:r>
            <a:endParaRPr lang="en-US" dirty="0"/>
          </a:p>
        </p:txBody>
      </p:sp>
      <p:sp>
        <p:nvSpPr>
          <p:cNvPr id="13435" name="Rectangle 123"/>
          <p:cNvSpPr>
            <a:spLocks noGrp="1" noChangeArrowheads="1"/>
          </p:cNvSpPr>
          <p:nvPr>
            <p:ph type="subTitle" sz="quarter" idx="1"/>
          </p:nvPr>
        </p:nvSpPr>
        <p:spPr>
          <a:xfrm>
            <a:off x="2914650" y="2514600"/>
            <a:ext cx="5775325" cy="762000"/>
          </a:xfrm>
        </p:spPr>
        <p:txBody>
          <a:bodyPr/>
          <a:lstStyle>
            <a:lvl1pPr marL="0" indent="0">
              <a:spcBef>
                <a:spcPct val="20000"/>
              </a:spcBef>
              <a:buFontTx/>
              <a:buNone/>
              <a:defRPr b="1"/>
            </a:lvl1pPr>
          </a:lstStyle>
          <a:p>
            <a:r>
              <a:rPr lang="en-US" dirty="0" smtClean="0"/>
              <a:t>Click to edit Master subtitle style</a:t>
            </a:r>
            <a:endParaRPr lang="en-US" dirty="0"/>
          </a:p>
        </p:txBody>
      </p:sp>
      <p:sp>
        <p:nvSpPr>
          <p:cNvPr id="41" name="Rectangle 124"/>
          <p:cNvSpPr>
            <a:spLocks noGrp="1" noChangeArrowheads="1"/>
          </p:cNvSpPr>
          <p:nvPr>
            <p:ph type="dt" sz="quarter" idx="10"/>
          </p:nvPr>
        </p:nvSpPr>
        <p:spPr bwMode="auto">
          <a:xfrm>
            <a:off x="2914650" y="3436938"/>
            <a:ext cx="5775325" cy="457200"/>
          </a:xfrm>
          <a:prstGeom prst="rect">
            <a:avLst/>
          </a:prstGeom>
          <a:ln>
            <a:miter lim="800000"/>
            <a:headEnd/>
            <a:tailEnd/>
          </a:ln>
        </p:spPr>
        <p:txBody>
          <a:bodyPr vert="horz" wrap="square" lIns="0" tIns="0" rIns="0" bIns="0" numCol="1" anchor="t" anchorCtr="0" compatLnSpc="1">
            <a:prstTxWarp prst="textNoShape">
              <a:avLst/>
            </a:prstTxWarp>
          </a:bodyPr>
          <a:lstStyle>
            <a:lvl1pPr>
              <a:lnSpc>
                <a:spcPct val="85000"/>
              </a:lnSpc>
              <a:spcBef>
                <a:spcPct val="40000"/>
              </a:spcBef>
              <a:defRPr sz="1600">
                <a:latin typeface="+mn-lt"/>
                <a:ea typeface="+mn-ea"/>
              </a:defRPr>
            </a:lvl1pPr>
          </a:lstStyle>
          <a:p>
            <a:fld id="{091E88CF-008F-45A0-87FA-A96832F70F5A}" type="datetime1">
              <a:rPr lang="en-US" smtClean="0"/>
              <a:t>10/19/2018</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31720" cy="6858000"/>
          </a:xfrm>
          <a:prstGeom prst="rect">
            <a:avLst/>
          </a:prstGeom>
        </p:spPr>
      </p:pic>
    </p:spTree>
    <p:extLst>
      <p:ext uri="{BB962C8B-B14F-4D97-AF65-F5344CB8AC3E}">
        <p14:creationId xmlns:p14="http://schemas.microsoft.com/office/powerpoint/2010/main" val="274523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4"/>
          <p:cNvSpPr>
            <a:spLocks noGrp="1" noChangeArrowheads="1"/>
          </p:cNvSpPr>
          <p:nvPr>
            <p:ph type="ftr" sz="quarter" idx="10"/>
          </p:nvPr>
        </p:nvSpPr>
        <p:spPr>
          <a:ln/>
        </p:spPr>
        <p:txBody>
          <a:bodyPr/>
          <a:lstStyle>
            <a:lvl1pPr>
              <a:defRPr/>
            </a:lvl1pPr>
          </a:lstStyle>
          <a:p>
            <a:endParaRPr lang="en-US"/>
          </a:p>
        </p:txBody>
      </p:sp>
      <p:sp>
        <p:nvSpPr>
          <p:cNvPr id="5"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63980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5613" y="1598613"/>
            <a:ext cx="4038600" cy="45243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6613" y="1598613"/>
            <a:ext cx="4040187" cy="45243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84"/>
          <p:cNvSpPr>
            <a:spLocks noGrp="1" noChangeArrowheads="1"/>
          </p:cNvSpPr>
          <p:nvPr>
            <p:ph type="ftr" sz="quarter" idx="10"/>
          </p:nvPr>
        </p:nvSpPr>
        <p:spPr>
          <a:ln/>
        </p:spPr>
        <p:txBody>
          <a:bodyPr/>
          <a:lstStyle>
            <a:lvl1pPr>
              <a:defRPr/>
            </a:lvl1pPr>
          </a:lstStyle>
          <a:p>
            <a:endParaRPr lang="en-US"/>
          </a:p>
        </p:txBody>
      </p:sp>
      <p:sp>
        <p:nvSpPr>
          <p:cNvPr id="6"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324779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84"/>
          <p:cNvSpPr>
            <a:spLocks noGrp="1" noChangeArrowheads="1"/>
          </p:cNvSpPr>
          <p:nvPr>
            <p:ph type="ftr" sz="quarter" idx="10"/>
          </p:nvPr>
        </p:nvSpPr>
        <p:spPr>
          <a:ln/>
        </p:spPr>
        <p:txBody>
          <a:bodyPr/>
          <a:lstStyle>
            <a:lvl1pPr>
              <a:defRPr/>
            </a:lvl1pPr>
          </a:lstStyle>
          <a:p>
            <a:endParaRPr lang="en-US"/>
          </a:p>
        </p:txBody>
      </p:sp>
      <p:sp>
        <p:nvSpPr>
          <p:cNvPr id="4"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186503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4"/>
          <p:cNvSpPr>
            <a:spLocks noGrp="1" noChangeArrowheads="1"/>
          </p:cNvSpPr>
          <p:nvPr>
            <p:ph type="ftr" sz="quarter" idx="10"/>
          </p:nvPr>
        </p:nvSpPr>
        <p:spPr>
          <a:ln/>
        </p:spPr>
        <p:txBody>
          <a:bodyPr/>
          <a:lstStyle>
            <a:lvl1pPr>
              <a:defRPr/>
            </a:lvl1pPr>
          </a:lstStyle>
          <a:p>
            <a:endParaRPr lang="en-US"/>
          </a:p>
        </p:txBody>
      </p:sp>
      <p:sp>
        <p:nvSpPr>
          <p:cNvPr id="3"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15546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492"/>
            <a:ext cx="3008313" cy="1232859"/>
          </a:xfrm>
        </p:spPr>
        <p:txBody>
          <a:bodyPr anchor="t" anchorCtr="0"/>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1039493"/>
            <a:ext cx="5111750" cy="5211182"/>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95181"/>
            <a:ext cx="3008313" cy="38554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4"/>
          <p:cNvSpPr>
            <a:spLocks noGrp="1" noChangeArrowheads="1"/>
          </p:cNvSpPr>
          <p:nvPr>
            <p:ph type="ftr" sz="quarter" idx="10"/>
          </p:nvPr>
        </p:nvSpPr>
        <p:spPr>
          <a:ln/>
        </p:spPr>
        <p:txBody>
          <a:bodyPr/>
          <a:lstStyle>
            <a:lvl1pPr>
              <a:defRPr/>
            </a:lvl1pPr>
          </a:lstStyle>
          <a:p>
            <a:endParaRPr lang="en-US"/>
          </a:p>
        </p:txBody>
      </p:sp>
      <p:sp>
        <p:nvSpPr>
          <p:cNvPr id="6"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8731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98724"/>
            <a:ext cx="5486400" cy="366254"/>
          </a:xfrm>
        </p:spPr>
        <p:txBody>
          <a:bodyPr anchor="t" anchorCtr="0"/>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105469"/>
            <a:ext cx="5486400" cy="3622106"/>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4"/>
          <p:cNvSpPr>
            <a:spLocks noGrp="1" noChangeArrowheads="1"/>
          </p:cNvSpPr>
          <p:nvPr>
            <p:ph type="ftr" sz="quarter" idx="10"/>
          </p:nvPr>
        </p:nvSpPr>
        <p:spPr>
          <a:ln/>
        </p:spPr>
        <p:txBody>
          <a:bodyPr/>
          <a:lstStyle>
            <a:lvl1pPr>
              <a:defRPr/>
            </a:lvl1pPr>
          </a:lstStyle>
          <a:p>
            <a:endParaRPr lang="en-US"/>
          </a:p>
        </p:txBody>
      </p:sp>
      <p:sp>
        <p:nvSpPr>
          <p:cNvPr id="6"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394327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144000" cy="1231392"/>
          </a:xfrm>
          <a:prstGeom prst="rect">
            <a:avLst/>
          </a:prstGeom>
        </p:spPr>
      </p:pic>
      <p:sp>
        <p:nvSpPr>
          <p:cNvPr id="1026" name="Rectangle 2"/>
          <p:cNvSpPr>
            <a:spLocks noGrp="1" noChangeArrowheads="1"/>
          </p:cNvSpPr>
          <p:nvPr>
            <p:ph type="title"/>
          </p:nvPr>
        </p:nvSpPr>
        <p:spPr bwMode="auto">
          <a:xfrm>
            <a:off x="455613" y="1004888"/>
            <a:ext cx="8231187" cy="377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455613" y="1598613"/>
            <a:ext cx="8231187"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08" name="Rectangle 84"/>
          <p:cNvSpPr>
            <a:spLocks noGrp="1" noChangeArrowheads="1"/>
          </p:cNvSpPr>
          <p:nvPr>
            <p:ph type="ftr" sz="quarter" idx="3"/>
          </p:nvPr>
        </p:nvSpPr>
        <p:spPr bwMode="auto">
          <a:xfrm>
            <a:off x="6908800" y="6553200"/>
            <a:ext cx="1804988" cy="1222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800">
                <a:latin typeface="+mn-lt"/>
                <a:ea typeface="+mn-ea"/>
              </a:defRPr>
            </a:lvl1pPr>
          </a:lstStyle>
          <a:p>
            <a:endParaRPr lang="en-US"/>
          </a:p>
        </p:txBody>
      </p:sp>
      <p:sp>
        <p:nvSpPr>
          <p:cNvPr id="1109" name="Rectangle 85"/>
          <p:cNvSpPr>
            <a:spLocks noGrp="1" noChangeArrowheads="1"/>
          </p:cNvSpPr>
          <p:nvPr>
            <p:ph type="sldNum" sz="quarter" idx="4"/>
          </p:nvPr>
        </p:nvSpPr>
        <p:spPr bwMode="auto">
          <a:xfrm>
            <a:off x="8715375" y="6553200"/>
            <a:ext cx="260350" cy="1222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800">
                <a:latin typeface="Arial" charset="0"/>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18682891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ftr="0" dt="0"/>
  <p:txStyles>
    <p:titleStyle>
      <a:lvl1pPr algn="l" rtl="0" eaLnBrk="1" fontAlgn="base" hangingPunct="1">
        <a:lnSpc>
          <a:spcPct val="85000"/>
        </a:lnSpc>
        <a:spcBef>
          <a:spcPct val="0"/>
        </a:spcBef>
        <a:spcAft>
          <a:spcPct val="0"/>
        </a:spcAft>
        <a:defRPr sz="2800" b="1" i="1">
          <a:solidFill>
            <a:srgbClr val="005863"/>
          </a:solidFill>
          <a:latin typeface="+mj-lt"/>
          <a:ea typeface="ＭＳ Ｐゴシック" charset="0"/>
          <a:cs typeface="+mj-cs"/>
        </a:defRPr>
      </a:lvl1pPr>
      <a:lvl2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2pPr>
      <a:lvl3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3pPr>
      <a:lvl4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4pPr>
      <a:lvl5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5pPr>
      <a:lvl6pPr marL="457200" algn="l" rtl="0" eaLnBrk="1" fontAlgn="base" hangingPunct="1">
        <a:lnSpc>
          <a:spcPct val="85000"/>
        </a:lnSpc>
        <a:spcBef>
          <a:spcPct val="0"/>
        </a:spcBef>
        <a:spcAft>
          <a:spcPct val="0"/>
        </a:spcAft>
        <a:defRPr sz="2800" b="1" i="1">
          <a:solidFill>
            <a:srgbClr val="003663"/>
          </a:solidFill>
          <a:latin typeface="Arial" charset="0"/>
        </a:defRPr>
      </a:lvl6pPr>
      <a:lvl7pPr marL="914400" algn="l" rtl="0" eaLnBrk="1" fontAlgn="base" hangingPunct="1">
        <a:lnSpc>
          <a:spcPct val="85000"/>
        </a:lnSpc>
        <a:spcBef>
          <a:spcPct val="0"/>
        </a:spcBef>
        <a:spcAft>
          <a:spcPct val="0"/>
        </a:spcAft>
        <a:defRPr sz="2800" b="1" i="1">
          <a:solidFill>
            <a:srgbClr val="003663"/>
          </a:solidFill>
          <a:latin typeface="Arial" charset="0"/>
        </a:defRPr>
      </a:lvl7pPr>
      <a:lvl8pPr marL="1371600" algn="l" rtl="0" eaLnBrk="1" fontAlgn="base" hangingPunct="1">
        <a:lnSpc>
          <a:spcPct val="85000"/>
        </a:lnSpc>
        <a:spcBef>
          <a:spcPct val="0"/>
        </a:spcBef>
        <a:spcAft>
          <a:spcPct val="0"/>
        </a:spcAft>
        <a:defRPr sz="2800" b="1" i="1">
          <a:solidFill>
            <a:srgbClr val="003663"/>
          </a:solidFill>
          <a:latin typeface="Arial" charset="0"/>
        </a:defRPr>
      </a:lvl8pPr>
      <a:lvl9pPr marL="1828800" algn="l" rtl="0" eaLnBrk="1" fontAlgn="base" hangingPunct="1">
        <a:lnSpc>
          <a:spcPct val="85000"/>
        </a:lnSpc>
        <a:spcBef>
          <a:spcPct val="0"/>
        </a:spcBef>
        <a:spcAft>
          <a:spcPct val="0"/>
        </a:spcAft>
        <a:defRPr sz="2800" b="1" i="1">
          <a:solidFill>
            <a:srgbClr val="003663"/>
          </a:solidFill>
          <a:latin typeface="Arial" charset="0"/>
        </a:defRPr>
      </a:lvl9pPr>
    </p:titleStyle>
    <p:bodyStyle>
      <a:lvl1pPr marL="230188" indent="-230188" algn="l" rtl="0" eaLnBrk="1" fontAlgn="base" hangingPunct="1">
        <a:lnSpc>
          <a:spcPct val="85000"/>
        </a:lnSpc>
        <a:spcBef>
          <a:spcPct val="40000"/>
        </a:spcBef>
        <a:spcAft>
          <a:spcPct val="0"/>
        </a:spcAft>
        <a:buClr>
          <a:schemeClr val="accent2"/>
        </a:buClr>
        <a:buChar char="•"/>
        <a:defRPr sz="2000">
          <a:solidFill>
            <a:schemeClr val="tx1"/>
          </a:solidFill>
          <a:latin typeface="+mn-lt"/>
          <a:ea typeface="ＭＳ Ｐゴシック" charset="0"/>
          <a:cs typeface="+mn-cs"/>
        </a:defRPr>
      </a:lvl1pPr>
      <a:lvl2pPr marL="684213" indent="-227013" algn="l" rtl="0" eaLnBrk="1" fontAlgn="base" hangingPunct="1">
        <a:lnSpc>
          <a:spcPct val="85000"/>
        </a:lnSpc>
        <a:spcBef>
          <a:spcPct val="20000"/>
        </a:spcBef>
        <a:spcAft>
          <a:spcPct val="0"/>
        </a:spcAft>
        <a:buClr>
          <a:schemeClr val="accent2"/>
        </a:buClr>
        <a:buFont typeface="Times New Roman" charset="0"/>
        <a:buChar char="–"/>
        <a:defRPr sz="2000">
          <a:solidFill>
            <a:schemeClr val="tx1"/>
          </a:solidFill>
          <a:latin typeface="+mn-lt"/>
          <a:ea typeface="ＭＳ Ｐゴシック" charset="0"/>
        </a:defRPr>
      </a:lvl2pPr>
      <a:lvl3pPr marL="1143000" indent="-228600" algn="l" rtl="0" eaLnBrk="1" fontAlgn="base" hangingPunct="1">
        <a:lnSpc>
          <a:spcPct val="85000"/>
        </a:lnSpc>
        <a:spcBef>
          <a:spcPct val="20000"/>
        </a:spcBef>
        <a:spcAft>
          <a:spcPct val="0"/>
        </a:spcAft>
        <a:buClr>
          <a:schemeClr val="accent2"/>
        </a:buClr>
        <a:buChar char="•"/>
        <a:defRPr sz="2000">
          <a:solidFill>
            <a:schemeClr val="tx1"/>
          </a:solidFill>
          <a:latin typeface="+mn-lt"/>
          <a:ea typeface="ＭＳ Ｐゴシック" charset="0"/>
        </a:defRPr>
      </a:lvl3pPr>
      <a:lvl4pPr marL="1600200" indent="-228600" algn="l" rtl="0" eaLnBrk="1" fontAlgn="base" hangingPunct="1">
        <a:lnSpc>
          <a:spcPct val="85000"/>
        </a:lnSpc>
        <a:spcBef>
          <a:spcPct val="20000"/>
        </a:spcBef>
        <a:spcAft>
          <a:spcPct val="0"/>
        </a:spcAft>
        <a:buClr>
          <a:schemeClr val="accent2"/>
        </a:buClr>
        <a:buFont typeface="Times New Roman" charset="0"/>
        <a:buChar char="–"/>
        <a:defRPr sz="2000">
          <a:solidFill>
            <a:schemeClr val="tx1"/>
          </a:solidFill>
          <a:latin typeface="+mn-lt"/>
          <a:ea typeface="ＭＳ Ｐゴシック" charset="0"/>
        </a:defRPr>
      </a:lvl4pPr>
      <a:lvl5pPr marL="2057400" indent="-228600" algn="l" rtl="0" eaLnBrk="1" fontAlgn="base" hangingPunct="1">
        <a:lnSpc>
          <a:spcPct val="85000"/>
        </a:lnSpc>
        <a:spcBef>
          <a:spcPct val="20000"/>
        </a:spcBef>
        <a:spcAft>
          <a:spcPct val="0"/>
        </a:spcAft>
        <a:buClr>
          <a:schemeClr val="accent2"/>
        </a:buClr>
        <a:buChar char="•"/>
        <a:defRPr sz="2000">
          <a:solidFill>
            <a:schemeClr val="tx1"/>
          </a:solidFill>
          <a:latin typeface="+mn-lt"/>
          <a:ea typeface="ＭＳ Ｐゴシック" charset="0"/>
        </a:defRPr>
      </a:lvl5pPr>
      <a:lvl6pPr marL="25146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2425" y="1310736"/>
            <a:ext cx="5797550" cy="837152"/>
          </a:xfrm>
        </p:spPr>
        <p:txBody>
          <a:bodyPr/>
          <a:lstStyle/>
          <a:p>
            <a:r>
              <a:rPr lang="en-US" dirty="0"/>
              <a:t>Verification and Validation: Theory to Practice</a:t>
            </a:r>
          </a:p>
        </p:txBody>
      </p:sp>
      <p:sp>
        <p:nvSpPr>
          <p:cNvPr id="3" name="Subtitle 2"/>
          <p:cNvSpPr>
            <a:spLocks noGrp="1"/>
          </p:cNvSpPr>
          <p:nvPr>
            <p:ph type="subTitle" sz="quarter" idx="1"/>
          </p:nvPr>
        </p:nvSpPr>
        <p:spPr/>
        <p:txBody>
          <a:bodyPr/>
          <a:lstStyle/>
          <a:p>
            <a:r>
              <a:rPr lang="en-US" dirty="0"/>
              <a:t>Jeffrey O. </a:t>
            </a:r>
            <a:r>
              <a:rPr lang="en-US" dirty="0" smtClean="0"/>
              <a:t>Brower</a:t>
            </a:r>
          </a:p>
          <a:p>
            <a:r>
              <a:rPr lang="en-US" dirty="0" smtClean="0"/>
              <a:t>Spencer D. Snow</a:t>
            </a:r>
            <a:endParaRPr lang="en-US" dirty="0"/>
          </a:p>
          <a:p>
            <a:r>
              <a:rPr lang="en-US" dirty="0"/>
              <a:t>2018 TRTR </a:t>
            </a:r>
            <a:r>
              <a:rPr lang="en-US" dirty="0" smtClean="0"/>
              <a:t>Conference</a:t>
            </a:r>
          </a:p>
          <a:p>
            <a:endParaRPr lang="en-US" dirty="0"/>
          </a:p>
          <a:p>
            <a:pPr lvl="0" eaLnBrk="0" hangingPunct="0">
              <a:spcBef>
                <a:spcPct val="40000"/>
              </a:spcBef>
              <a:buClrTx/>
            </a:pPr>
            <a:r>
              <a:rPr lang="en-US" sz="1600" b="0" kern="1200" dirty="0">
                <a:solidFill>
                  <a:srgbClr val="000000"/>
                </a:solidFill>
                <a:latin typeface="Arial" charset="0"/>
                <a:ea typeface="+mn-ea"/>
              </a:rPr>
              <a:t>October 2018</a:t>
            </a:r>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170348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004888"/>
            <a:ext cx="8231187" cy="732508"/>
          </a:xfrm>
        </p:spPr>
        <p:txBody>
          <a:bodyPr/>
          <a:lstStyle/>
          <a:p>
            <a:r>
              <a:rPr lang="en-US" dirty="0" smtClean="0"/>
              <a:t>ATR </a:t>
            </a:r>
            <a:r>
              <a:rPr lang="en-US" dirty="0"/>
              <a:t>Element After ATR Fresh Fuel Shipping Container Qualification Drop Tests</a:t>
            </a:r>
          </a:p>
        </p:txBody>
      </p:sp>
      <p:sp>
        <p:nvSpPr>
          <p:cNvPr id="3" name="Content Placeholder 2"/>
          <p:cNvSpPr>
            <a:spLocks noGrp="1"/>
          </p:cNvSpPr>
          <p:nvPr>
            <p:ph idx="1"/>
          </p:nvPr>
        </p:nvSpPr>
        <p:spPr>
          <a:xfrm>
            <a:off x="455613" y="1819839"/>
            <a:ext cx="8231187" cy="4524375"/>
          </a:xfrm>
        </p:spPr>
        <p:txBody>
          <a:bodyPr/>
          <a:lstStyle/>
          <a:p>
            <a:r>
              <a:rPr lang="en-US" dirty="0" smtClean="0"/>
              <a:t>Qualification drop tests for the ATR Fresh Fuel Shipping Container (FFSC). </a:t>
            </a:r>
          </a:p>
          <a:p>
            <a:r>
              <a:rPr lang="en-US" dirty="0"/>
              <a:t>A</a:t>
            </a:r>
            <a:r>
              <a:rPr lang="en-US" dirty="0" smtClean="0"/>
              <a:t> FFSC was dropped numerous times under varying conditions, while loaded with an ATR fuel element. </a:t>
            </a:r>
          </a:p>
          <a:p>
            <a:r>
              <a:rPr lang="en-US" dirty="0" smtClean="0"/>
              <a:t>No contamination was released during the drop tests.</a:t>
            </a:r>
            <a:endParaRPr lang="en-US" dirty="0"/>
          </a:p>
        </p:txBody>
      </p:sp>
      <p:pic>
        <p:nvPicPr>
          <p:cNvPr id="4" name="Picture 3"/>
          <p:cNvPicPr>
            <a:picLocks noChangeAspect="1"/>
          </p:cNvPicPr>
          <p:nvPr/>
        </p:nvPicPr>
        <p:blipFill>
          <a:blip r:embed="rId2"/>
          <a:stretch>
            <a:fillRect/>
          </a:stretch>
        </p:blipFill>
        <p:spPr>
          <a:xfrm>
            <a:off x="455613" y="3472978"/>
            <a:ext cx="2749534" cy="2298391"/>
          </a:xfrm>
          <a:prstGeom prst="rect">
            <a:avLst/>
          </a:prstGeom>
        </p:spPr>
      </p:pic>
      <p:pic>
        <p:nvPicPr>
          <p:cNvPr id="5" name="Picture 4"/>
          <p:cNvPicPr>
            <a:picLocks noChangeAspect="1"/>
          </p:cNvPicPr>
          <p:nvPr/>
        </p:nvPicPr>
        <p:blipFill>
          <a:blip r:embed="rId3"/>
          <a:stretch>
            <a:fillRect/>
          </a:stretch>
        </p:blipFill>
        <p:spPr>
          <a:xfrm>
            <a:off x="5723887" y="3435727"/>
            <a:ext cx="2962913" cy="2834886"/>
          </a:xfrm>
          <a:prstGeom prst="rect">
            <a:avLst/>
          </a:prstGeom>
        </p:spPr>
      </p:pic>
      <p:pic>
        <p:nvPicPr>
          <p:cNvPr id="6" name="Picture 5"/>
          <p:cNvPicPr>
            <a:picLocks noChangeAspect="1"/>
          </p:cNvPicPr>
          <p:nvPr/>
        </p:nvPicPr>
        <p:blipFill>
          <a:blip r:embed="rId4"/>
          <a:stretch>
            <a:fillRect/>
          </a:stretch>
        </p:blipFill>
        <p:spPr>
          <a:xfrm>
            <a:off x="3115077" y="3775967"/>
            <a:ext cx="3064497" cy="2852559"/>
          </a:xfrm>
          <a:prstGeom prst="rect">
            <a:avLst/>
          </a:prstGeom>
        </p:spPr>
      </p:pic>
      <p:sp>
        <p:nvSpPr>
          <p:cNvPr id="7" name="Slide Number Placeholder 6"/>
          <p:cNvSpPr>
            <a:spLocks noGrp="1"/>
          </p:cNvSpPr>
          <p:nvPr>
            <p:ph type="sldNum" sz="quarter" idx="11"/>
          </p:nvPr>
        </p:nvSpPr>
        <p:spPr/>
        <p:txBody>
          <a:bodyPr/>
          <a:lstStyle/>
          <a:p>
            <a:fld id="{5F868368-EC15-444D-9EFB-42436E21986C}" type="slidenum">
              <a:rPr lang="en-US" smtClean="0"/>
              <a:t>10</a:t>
            </a:fld>
            <a:endParaRPr lang="en-US"/>
          </a:p>
        </p:txBody>
      </p:sp>
    </p:spTree>
    <p:extLst>
      <p:ext uri="{BB962C8B-B14F-4D97-AF65-F5344CB8AC3E}">
        <p14:creationId xmlns:p14="http://schemas.microsoft.com/office/powerpoint/2010/main" val="2695758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Find a way to validate your theory.</a:t>
            </a:r>
          </a:p>
          <a:p>
            <a:r>
              <a:rPr lang="en-US" dirty="0" smtClean="0"/>
              <a:t>Theory to Practice.</a:t>
            </a:r>
          </a:p>
          <a:p>
            <a:r>
              <a:rPr lang="en-US" dirty="0" smtClean="0"/>
              <a:t>Questions? </a:t>
            </a:r>
          </a:p>
          <a:p>
            <a:r>
              <a:rPr lang="en-US" dirty="0" smtClean="0"/>
              <a:t>Comments?</a:t>
            </a:r>
            <a:endParaRPr lang="en-US" dirty="0"/>
          </a:p>
        </p:txBody>
      </p:sp>
      <p:sp>
        <p:nvSpPr>
          <p:cNvPr id="4" name="Slide Number Placeholder 3"/>
          <p:cNvSpPr>
            <a:spLocks noGrp="1"/>
          </p:cNvSpPr>
          <p:nvPr>
            <p:ph type="sldNum" sz="quarter" idx="11"/>
          </p:nvPr>
        </p:nvSpPr>
        <p:spPr/>
        <p:txBody>
          <a:bodyPr/>
          <a:lstStyle/>
          <a:p>
            <a:fld id="{5F868368-EC15-444D-9EFB-42436E21986C}" type="slidenum">
              <a:rPr lang="en-US" smtClean="0"/>
              <a:t>11</a:t>
            </a:fld>
            <a:endParaRPr lang="en-US"/>
          </a:p>
        </p:txBody>
      </p:sp>
    </p:spTree>
    <p:extLst>
      <p:ext uri="{BB962C8B-B14F-4D97-AF65-F5344CB8AC3E}">
        <p14:creationId xmlns:p14="http://schemas.microsoft.com/office/powerpoint/2010/main" val="399590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Back When…</a:t>
            </a:r>
            <a:endParaRPr lang="en-US" dirty="0"/>
          </a:p>
        </p:txBody>
      </p:sp>
      <p:sp>
        <p:nvSpPr>
          <p:cNvPr id="3" name="Content Placeholder 2"/>
          <p:cNvSpPr>
            <a:spLocks noGrp="1"/>
          </p:cNvSpPr>
          <p:nvPr>
            <p:ph idx="1"/>
          </p:nvPr>
        </p:nvSpPr>
        <p:spPr/>
        <p:txBody>
          <a:bodyPr/>
          <a:lstStyle/>
          <a:p>
            <a:r>
              <a:rPr lang="en-US" dirty="0" smtClean="0"/>
              <a:t>There once was a sailor on a submarine…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6897" y="2164050"/>
            <a:ext cx="5567516" cy="4175637"/>
          </a:xfrm>
          <a:prstGeom prst="rect">
            <a:avLst/>
          </a:prstGeom>
        </p:spPr>
      </p:pic>
      <p:sp>
        <p:nvSpPr>
          <p:cNvPr id="5" name="Slide Number Placeholder 4"/>
          <p:cNvSpPr>
            <a:spLocks noGrp="1"/>
          </p:cNvSpPr>
          <p:nvPr>
            <p:ph type="sldNum" sz="quarter" idx="11"/>
          </p:nvPr>
        </p:nvSpPr>
        <p:spPr/>
        <p:txBody>
          <a:bodyPr/>
          <a:lstStyle/>
          <a:p>
            <a:fld id="{5F868368-EC15-444D-9EFB-42436E21986C}" type="slidenum">
              <a:rPr lang="en-US" smtClean="0"/>
              <a:t>2</a:t>
            </a:fld>
            <a:endParaRPr lang="en-US"/>
          </a:p>
        </p:txBody>
      </p:sp>
    </p:spTree>
    <p:extLst>
      <p:ext uri="{BB962C8B-B14F-4D97-AF65-F5344CB8AC3E}">
        <p14:creationId xmlns:p14="http://schemas.microsoft.com/office/powerpoint/2010/main" val="313285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to Practice</a:t>
            </a:r>
          </a:p>
        </p:txBody>
      </p:sp>
      <p:sp>
        <p:nvSpPr>
          <p:cNvPr id="3" name="Content Placeholder 2"/>
          <p:cNvSpPr>
            <a:spLocks noGrp="1"/>
          </p:cNvSpPr>
          <p:nvPr>
            <p:ph idx="1"/>
          </p:nvPr>
        </p:nvSpPr>
        <p:spPr/>
        <p:txBody>
          <a:bodyPr/>
          <a:lstStyle/>
          <a:p>
            <a:r>
              <a:rPr lang="en-US" dirty="0" smtClean="0"/>
              <a:t>Early in our education we were taught the theory and then we performed an experiment or series of calculations to demonstrate the application of the theory.</a:t>
            </a:r>
          </a:p>
          <a:p>
            <a:r>
              <a:rPr lang="en-US" dirty="0" smtClean="0"/>
              <a:t>The U.S. Navy nuclear propulsion program performed “Theory to Practice” to demonstrate that book learning was applicable to the real world. For example, plot the </a:t>
            </a:r>
            <a:r>
              <a:rPr lang="en-US" dirty="0" err="1" smtClean="0"/>
              <a:t>engineroom</a:t>
            </a:r>
            <a:r>
              <a:rPr lang="en-US" dirty="0" smtClean="0"/>
              <a:t> steam cycle on an temperature-entropy (T-s) diagram or calculate the efficiency of a turbine.</a:t>
            </a:r>
          </a:p>
          <a:p>
            <a:r>
              <a:rPr lang="en-US" dirty="0" smtClean="0"/>
              <a:t>Later in our education and as we moved into our professional lives, the strong connection between the theory and the application is not always evident. We spend more time developing and improving the theory, but it’s just as important to validate the theory.</a:t>
            </a:r>
            <a:endParaRPr lang="en-US" dirty="0"/>
          </a:p>
        </p:txBody>
      </p:sp>
      <p:sp>
        <p:nvSpPr>
          <p:cNvPr id="4" name="Slide Number Placeholder 3"/>
          <p:cNvSpPr>
            <a:spLocks noGrp="1"/>
          </p:cNvSpPr>
          <p:nvPr>
            <p:ph type="sldNum" sz="quarter" idx="11"/>
          </p:nvPr>
        </p:nvSpPr>
        <p:spPr/>
        <p:txBody>
          <a:bodyPr/>
          <a:lstStyle/>
          <a:p>
            <a:fld id="{5F868368-EC15-444D-9EFB-42436E21986C}" type="slidenum">
              <a:rPr lang="en-US" smtClean="0"/>
              <a:t>3</a:t>
            </a:fld>
            <a:endParaRPr lang="en-US"/>
          </a:p>
        </p:txBody>
      </p:sp>
    </p:spTree>
    <p:extLst>
      <p:ext uri="{BB962C8B-B14F-4D97-AF65-F5344CB8AC3E}">
        <p14:creationId xmlns:p14="http://schemas.microsoft.com/office/powerpoint/2010/main" val="417965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LEU Conversion</a:t>
            </a:r>
            <a:endParaRPr lang="en-US" dirty="0"/>
          </a:p>
        </p:txBody>
      </p:sp>
      <p:sp>
        <p:nvSpPr>
          <p:cNvPr id="3" name="Content Placeholder 2"/>
          <p:cNvSpPr>
            <a:spLocks noGrp="1"/>
          </p:cNvSpPr>
          <p:nvPr>
            <p:ph idx="1"/>
          </p:nvPr>
        </p:nvSpPr>
        <p:spPr/>
        <p:txBody>
          <a:bodyPr/>
          <a:lstStyle/>
          <a:p>
            <a:r>
              <a:rPr lang="en-US" dirty="0" smtClean="0"/>
              <a:t>Since 1979, the U.S. Department of Energy (DOE), National Nuclear Security Administration (NNSA), Office of Material Management and Minimization (M3) has been working to convert the world’s research reactors from highly enriched uranium (HEU) fuel (i.e. &gt;20% enriched) to low enriched uranium (LEU) fuel (&lt;20% enriched).</a:t>
            </a:r>
          </a:p>
          <a:p>
            <a:r>
              <a:rPr lang="en-US" dirty="0" smtClean="0"/>
              <a:t>More than 90% of the research reactors have been converted or shutdown.</a:t>
            </a:r>
          </a:p>
          <a:p>
            <a:r>
              <a:rPr lang="en-US" dirty="0" smtClean="0"/>
              <a:t>The conversion of four of the last five remaining U.S. HEU research reactors are likely to use LEU monolithic uranium-10% molybdenum (U-10Mo) as a future fuel supply.</a:t>
            </a:r>
          </a:p>
        </p:txBody>
      </p:sp>
      <p:sp>
        <p:nvSpPr>
          <p:cNvPr id="4" name="Slide Number Placeholder 3"/>
          <p:cNvSpPr>
            <a:spLocks noGrp="1"/>
          </p:cNvSpPr>
          <p:nvPr>
            <p:ph type="sldNum" sz="quarter" idx="11"/>
          </p:nvPr>
        </p:nvSpPr>
        <p:spPr/>
        <p:txBody>
          <a:bodyPr/>
          <a:lstStyle/>
          <a:p>
            <a:fld id="{5F868368-EC15-444D-9EFB-42436E21986C}" type="slidenum">
              <a:rPr lang="en-US" smtClean="0"/>
              <a:t>4</a:t>
            </a:fld>
            <a:endParaRPr lang="en-US"/>
          </a:p>
        </p:txBody>
      </p:sp>
    </p:spTree>
    <p:extLst>
      <p:ext uri="{BB962C8B-B14F-4D97-AF65-F5344CB8AC3E}">
        <p14:creationId xmlns:p14="http://schemas.microsoft.com/office/powerpoint/2010/main" val="64627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USHPRR</a:t>
            </a:r>
            <a:endParaRPr lang="en-US" dirty="0"/>
          </a:p>
        </p:txBody>
      </p:sp>
      <p:sp>
        <p:nvSpPr>
          <p:cNvPr id="3" name="Content Placeholder 2"/>
          <p:cNvSpPr>
            <a:spLocks noGrp="1"/>
          </p:cNvSpPr>
          <p:nvPr>
            <p:ph idx="1"/>
          </p:nvPr>
        </p:nvSpPr>
        <p:spPr/>
        <p:txBody>
          <a:bodyPr/>
          <a:lstStyle/>
          <a:p>
            <a:r>
              <a:rPr lang="en-US" dirty="0" smtClean="0"/>
              <a:t>Five </a:t>
            </a:r>
            <a:r>
              <a:rPr lang="en-US" dirty="0"/>
              <a:t>U.S. high performance research </a:t>
            </a:r>
            <a:r>
              <a:rPr lang="en-US" dirty="0" smtClean="0"/>
              <a:t>reactor </a:t>
            </a:r>
            <a:r>
              <a:rPr lang="en-US" dirty="0"/>
              <a:t>(</a:t>
            </a:r>
            <a:r>
              <a:rPr lang="en-US" dirty="0" smtClean="0"/>
              <a:t>USHPRR) designs remain to be converted to LEU.</a:t>
            </a:r>
            <a:endParaRPr lang="en-US" dirty="0"/>
          </a:p>
          <a:p>
            <a:pPr lvl="1"/>
            <a:r>
              <a:rPr lang="en-US" dirty="0"/>
              <a:t>Advanced Test Reactor (ATR) and the ATR Critical (ATRC) Facility at the Idaho National Laboratory (INL) near Idaho Falls, ID</a:t>
            </a:r>
          </a:p>
          <a:p>
            <a:pPr lvl="1"/>
            <a:r>
              <a:rPr lang="en-US" dirty="0"/>
              <a:t>University of Missouri Research Reactor (MURR) in Columbia, MO</a:t>
            </a:r>
          </a:p>
          <a:p>
            <a:pPr lvl="1"/>
            <a:r>
              <a:rPr lang="en-US" dirty="0"/>
              <a:t>Massachusetts Institute of Technology Reactor (MITR) at MIT in Cambridge, MA</a:t>
            </a:r>
          </a:p>
          <a:p>
            <a:pPr lvl="1"/>
            <a:r>
              <a:rPr lang="en-US" dirty="0"/>
              <a:t>National Bureau of Standards Reactor (NBSR) at the  National Institute of Standards and Technology (NIST) Center for Neutron Research (NCNR) in Gaithersburg, MA.</a:t>
            </a:r>
          </a:p>
          <a:p>
            <a:pPr lvl="1"/>
            <a:r>
              <a:rPr lang="en-US" dirty="0" smtClean="0"/>
              <a:t>High </a:t>
            </a:r>
            <a:r>
              <a:rPr lang="en-US" dirty="0"/>
              <a:t>Flux Isotope Reactor (HFIR) at Oak Ridge National Laboratory (ORNL) near Oak Ridge, TN</a:t>
            </a:r>
          </a:p>
          <a:p>
            <a:endParaRPr lang="en-US" dirty="0"/>
          </a:p>
        </p:txBody>
      </p:sp>
      <p:sp>
        <p:nvSpPr>
          <p:cNvPr id="4" name="Slide Number Placeholder 3"/>
          <p:cNvSpPr>
            <a:spLocks noGrp="1"/>
          </p:cNvSpPr>
          <p:nvPr>
            <p:ph type="sldNum" sz="quarter" idx="11"/>
          </p:nvPr>
        </p:nvSpPr>
        <p:spPr/>
        <p:txBody>
          <a:bodyPr/>
          <a:lstStyle/>
          <a:p>
            <a:fld id="{5F868368-EC15-444D-9EFB-42436E21986C}" type="slidenum">
              <a:rPr lang="en-US" smtClean="0"/>
              <a:t>5</a:t>
            </a:fld>
            <a:endParaRPr lang="en-US"/>
          </a:p>
        </p:txBody>
      </p:sp>
    </p:spTree>
    <p:extLst>
      <p:ext uri="{BB962C8B-B14F-4D97-AF65-F5344CB8AC3E}">
        <p14:creationId xmlns:p14="http://schemas.microsoft.com/office/powerpoint/2010/main" val="89648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LEU Conversion of the ATR</a:t>
            </a:r>
            <a:endParaRPr lang="en-US" dirty="0"/>
          </a:p>
        </p:txBody>
      </p:sp>
      <p:sp>
        <p:nvSpPr>
          <p:cNvPr id="3" name="Content Placeholder 2"/>
          <p:cNvSpPr>
            <a:spLocks noGrp="1"/>
          </p:cNvSpPr>
          <p:nvPr>
            <p:ph idx="1"/>
          </p:nvPr>
        </p:nvSpPr>
        <p:spPr/>
        <p:txBody>
          <a:bodyPr/>
          <a:lstStyle/>
          <a:p>
            <a:r>
              <a:rPr lang="en-US" dirty="0"/>
              <a:t>One </a:t>
            </a:r>
            <a:r>
              <a:rPr lang="en-US" dirty="0" smtClean="0"/>
              <a:t>major concern </a:t>
            </a:r>
            <a:r>
              <a:rPr lang="en-US" dirty="0"/>
              <a:t>with the LEU </a:t>
            </a:r>
            <a:r>
              <a:rPr lang="en-US" dirty="0" smtClean="0"/>
              <a:t>conversion of ATR </a:t>
            </a:r>
            <a:r>
              <a:rPr lang="en-US" dirty="0"/>
              <a:t>is the increased weight of the LEU fuel </a:t>
            </a:r>
            <a:r>
              <a:rPr lang="en-US" dirty="0" smtClean="0"/>
              <a:t>assemblies.</a:t>
            </a:r>
          </a:p>
          <a:p>
            <a:pPr lvl="1"/>
            <a:r>
              <a:rPr lang="en-US" dirty="0"/>
              <a:t>N</a:t>
            </a:r>
            <a:r>
              <a:rPr lang="en-US" dirty="0" smtClean="0"/>
              <a:t>early </a:t>
            </a:r>
            <a:r>
              <a:rPr lang="en-US" dirty="0"/>
              <a:t>twice the weight of the HEU assemblies. </a:t>
            </a:r>
          </a:p>
          <a:p>
            <a:pPr lvl="1"/>
            <a:r>
              <a:rPr lang="en-US" dirty="0" smtClean="0"/>
              <a:t>Replaces the existing 22 lb (10 kg) HEU fuel assemblies with 41 lb (18.6 kg) LEU assemblies. </a:t>
            </a:r>
          </a:p>
          <a:p>
            <a:pPr lvl="1"/>
            <a:r>
              <a:rPr lang="en-US" dirty="0" smtClean="0"/>
              <a:t>Personnel interaction with the fuel assemblies has been the greatest concern.</a:t>
            </a:r>
          </a:p>
          <a:p>
            <a:pPr lvl="1"/>
            <a:r>
              <a:rPr lang="en-US" dirty="0" smtClean="0"/>
              <a:t>Handling an ATR element will be a two man lift</a:t>
            </a:r>
            <a:r>
              <a:rPr lang="en-US" dirty="0"/>
              <a:t>.</a:t>
            </a:r>
            <a:endParaRPr lang="en-US" dirty="0" smtClean="0"/>
          </a:p>
        </p:txBody>
      </p:sp>
      <p:sp>
        <p:nvSpPr>
          <p:cNvPr id="4" name="Slide Number Placeholder 3"/>
          <p:cNvSpPr>
            <a:spLocks noGrp="1"/>
          </p:cNvSpPr>
          <p:nvPr>
            <p:ph type="sldNum" sz="quarter" idx="11"/>
          </p:nvPr>
        </p:nvSpPr>
        <p:spPr/>
        <p:txBody>
          <a:bodyPr/>
          <a:lstStyle/>
          <a:p>
            <a:fld id="{5F868368-EC15-444D-9EFB-42436E21986C}" type="slidenum">
              <a:rPr lang="en-US" smtClean="0"/>
              <a:t>6</a:t>
            </a:fld>
            <a:endParaRPr lang="en-US"/>
          </a:p>
        </p:txBody>
      </p:sp>
    </p:spTree>
    <p:extLst>
      <p:ext uri="{BB962C8B-B14F-4D97-AF65-F5344CB8AC3E}">
        <p14:creationId xmlns:p14="http://schemas.microsoft.com/office/powerpoint/2010/main" val="114757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ATR Reactor Vessel Finite Element Model</a:t>
            </a:r>
          </a:p>
        </p:txBody>
      </p:sp>
      <p:sp>
        <p:nvSpPr>
          <p:cNvPr id="3" name="Content Placeholder 2"/>
          <p:cNvSpPr>
            <a:spLocks noGrp="1"/>
          </p:cNvSpPr>
          <p:nvPr>
            <p:ph idx="1"/>
          </p:nvPr>
        </p:nvSpPr>
        <p:spPr/>
        <p:txBody>
          <a:bodyPr/>
          <a:lstStyle/>
          <a:p>
            <a:r>
              <a:rPr lang="en-US" dirty="0"/>
              <a:t>A finite element </a:t>
            </a:r>
            <a:r>
              <a:rPr lang="en-US" dirty="0" smtClean="0"/>
              <a:t>analysis model </a:t>
            </a:r>
            <a:r>
              <a:rPr lang="en-US" dirty="0"/>
              <a:t>was used to </a:t>
            </a:r>
            <a:r>
              <a:rPr lang="en-US" dirty="0" smtClean="0"/>
              <a:t>evaluate the effect of the increased </a:t>
            </a:r>
            <a:r>
              <a:rPr lang="en-US" dirty="0"/>
              <a:t>weight </a:t>
            </a:r>
            <a:r>
              <a:rPr lang="en-US" dirty="0" smtClean="0"/>
              <a:t>ATR </a:t>
            </a:r>
            <a:r>
              <a:rPr lang="en-US" dirty="0"/>
              <a:t>vessel, vessel support and anchors, and the core support structure </a:t>
            </a:r>
            <a:r>
              <a:rPr lang="en-US" dirty="0" smtClean="0"/>
              <a:t>components under static and seismic conditions.</a:t>
            </a:r>
          </a:p>
          <a:p>
            <a:r>
              <a:rPr lang="en-US" dirty="0"/>
              <a:t> All of the structural components analyzed to date are not significantly affected by the increased weight.</a:t>
            </a:r>
          </a:p>
          <a:p>
            <a:endParaRPr lang="en-US" dirty="0"/>
          </a:p>
        </p:txBody>
      </p:sp>
      <p:pic>
        <p:nvPicPr>
          <p:cNvPr id="4" name="Picture 3"/>
          <p:cNvPicPr>
            <a:picLocks noChangeAspect="1"/>
          </p:cNvPicPr>
          <p:nvPr/>
        </p:nvPicPr>
        <p:blipFill>
          <a:blip r:embed="rId2"/>
          <a:stretch>
            <a:fillRect/>
          </a:stretch>
        </p:blipFill>
        <p:spPr>
          <a:xfrm>
            <a:off x="6080223" y="2957051"/>
            <a:ext cx="1888355" cy="3328170"/>
          </a:xfrm>
          <a:prstGeom prst="rect">
            <a:avLst/>
          </a:prstGeom>
        </p:spPr>
      </p:pic>
      <p:sp>
        <p:nvSpPr>
          <p:cNvPr id="5" name="Slide Number Placeholder 4"/>
          <p:cNvSpPr>
            <a:spLocks noGrp="1"/>
          </p:cNvSpPr>
          <p:nvPr>
            <p:ph type="sldNum" sz="quarter" idx="11"/>
          </p:nvPr>
        </p:nvSpPr>
        <p:spPr/>
        <p:txBody>
          <a:bodyPr/>
          <a:lstStyle/>
          <a:p>
            <a:fld id="{5F868368-EC15-444D-9EFB-42436E21986C}" type="slidenum">
              <a:rPr lang="en-US" smtClean="0"/>
              <a:t>7</a:t>
            </a:fld>
            <a:endParaRPr lang="en-US"/>
          </a:p>
        </p:txBody>
      </p:sp>
    </p:spTree>
    <p:extLst>
      <p:ext uri="{BB962C8B-B14F-4D97-AF65-F5344CB8AC3E}">
        <p14:creationId xmlns:p14="http://schemas.microsoft.com/office/powerpoint/2010/main" val="384681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ATR Fuel Element Drop Analysis</a:t>
            </a:r>
            <a:endParaRPr lang="en-US" dirty="0"/>
          </a:p>
        </p:txBody>
      </p:sp>
      <p:sp>
        <p:nvSpPr>
          <p:cNvPr id="3" name="Content Placeholder 2"/>
          <p:cNvSpPr>
            <a:spLocks noGrp="1"/>
          </p:cNvSpPr>
          <p:nvPr>
            <p:ph idx="1"/>
          </p:nvPr>
        </p:nvSpPr>
        <p:spPr/>
        <p:txBody>
          <a:bodyPr/>
          <a:lstStyle/>
          <a:p>
            <a:r>
              <a:rPr lang="en-US" dirty="0" smtClean="0"/>
              <a:t>The drop analysis for both the HEU and LEU ATR fuel elements produced several scenarios in which the lower adapter (end box) breaks away from the side plates and is driven into the fuel plates.</a:t>
            </a:r>
          </a:p>
          <a:p>
            <a:r>
              <a:rPr lang="en-US" dirty="0" smtClean="0"/>
              <a:t>The computer model represented the actual drop failures and damage accurately.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653" y="3156155"/>
            <a:ext cx="3442586" cy="26223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239" y="3766694"/>
            <a:ext cx="4388696" cy="2739569"/>
          </a:xfrm>
          <a:prstGeom prst="rect">
            <a:avLst/>
          </a:prstGeom>
        </p:spPr>
      </p:pic>
      <p:sp>
        <p:nvSpPr>
          <p:cNvPr id="6" name="Slide Number Placeholder 5"/>
          <p:cNvSpPr>
            <a:spLocks noGrp="1"/>
          </p:cNvSpPr>
          <p:nvPr>
            <p:ph type="sldNum" sz="quarter" idx="11"/>
          </p:nvPr>
        </p:nvSpPr>
        <p:spPr/>
        <p:txBody>
          <a:bodyPr/>
          <a:lstStyle/>
          <a:p>
            <a:fld id="{5F868368-EC15-444D-9EFB-42436E21986C}" type="slidenum">
              <a:rPr lang="en-US" smtClean="0"/>
              <a:t>8</a:t>
            </a:fld>
            <a:endParaRPr lang="en-US"/>
          </a:p>
        </p:txBody>
      </p:sp>
    </p:spTree>
    <p:extLst>
      <p:ext uri="{BB962C8B-B14F-4D97-AF65-F5344CB8AC3E}">
        <p14:creationId xmlns:p14="http://schemas.microsoft.com/office/powerpoint/2010/main" val="2701946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Drop Analysis - Continued</a:t>
            </a:r>
          </a:p>
        </p:txBody>
      </p:sp>
      <p:sp>
        <p:nvSpPr>
          <p:cNvPr id="3" name="Content Placeholder 2"/>
          <p:cNvSpPr>
            <a:spLocks noGrp="1"/>
          </p:cNvSpPr>
          <p:nvPr>
            <p:ph idx="1"/>
          </p:nvPr>
        </p:nvSpPr>
        <p:spPr/>
        <p:txBody>
          <a:bodyPr/>
          <a:lstStyle/>
          <a:p>
            <a:r>
              <a:rPr lang="en-US" dirty="0" smtClean="0"/>
              <a:t>The computer analysis predicted </a:t>
            </a:r>
          </a:p>
          <a:p>
            <a:pPr lvl="1"/>
            <a:r>
              <a:rPr lang="en-US" dirty="0" smtClean="0"/>
              <a:t>The adapter (end box) would fail at the side plate weld and would be driven into the fuel plates</a:t>
            </a:r>
          </a:p>
          <a:p>
            <a:pPr lvl="1"/>
            <a:r>
              <a:rPr lang="en-US" dirty="0" smtClean="0"/>
              <a:t>The curved fuel plates would be flattened.</a:t>
            </a:r>
            <a:endParaRPr lang="en-US" dirty="0"/>
          </a:p>
        </p:txBody>
      </p:sp>
      <p:pic>
        <p:nvPicPr>
          <p:cNvPr id="4" name="Picture 3"/>
          <p:cNvPicPr>
            <a:picLocks noChangeAspect="1"/>
          </p:cNvPicPr>
          <p:nvPr/>
        </p:nvPicPr>
        <p:blipFill>
          <a:blip r:embed="rId2"/>
          <a:stretch>
            <a:fillRect/>
          </a:stretch>
        </p:blipFill>
        <p:spPr>
          <a:xfrm>
            <a:off x="734666" y="2840244"/>
            <a:ext cx="4548010" cy="2298391"/>
          </a:xfrm>
          <a:prstGeom prst="rect">
            <a:avLst/>
          </a:prstGeom>
        </p:spPr>
      </p:pic>
      <p:pic>
        <p:nvPicPr>
          <p:cNvPr id="5" name="Picture 4"/>
          <p:cNvPicPr>
            <a:picLocks noChangeAspect="1"/>
          </p:cNvPicPr>
          <p:nvPr/>
        </p:nvPicPr>
        <p:blipFill>
          <a:blip r:embed="rId3"/>
          <a:stretch>
            <a:fillRect/>
          </a:stretch>
        </p:blipFill>
        <p:spPr>
          <a:xfrm>
            <a:off x="5222054" y="3295460"/>
            <a:ext cx="3444539" cy="2712955"/>
          </a:xfrm>
          <a:prstGeom prst="rect">
            <a:avLst/>
          </a:prstGeom>
        </p:spPr>
      </p:pic>
      <p:sp>
        <p:nvSpPr>
          <p:cNvPr id="6" name="Slide Number Placeholder 5"/>
          <p:cNvSpPr>
            <a:spLocks noGrp="1"/>
          </p:cNvSpPr>
          <p:nvPr>
            <p:ph type="sldNum" sz="quarter" idx="11"/>
          </p:nvPr>
        </p:nvSpPr>
        <p:spPr/>
        <p:txBody>
          <a:bodyPr/>
          <a:lstStyle/>
          <a:p>
            <a:fld id="{5F868368-EC15-444D-9EFB-42436E21986C}" type="slidenum">
              <a:rPr lang="en-US" smtClean="0"/>
              <a:t>9</a:t>
            </a:fld>
            <a:endParaRPr lang="en-US"/>
          </a:p>
        </p:txBody>
      </p:sp>
    </p:spTree>
    <p:extLst>
      <p:ext uri="{BB962C8B-B14F-4D97-AF65-F5344CB8AC3E}">
        <p14:creationId xmlns:p14="http://schemas.microsoft.com/office/powerpoint/2010/main" val="2587645937"/>
      </p:ext>
    </p:extLst>
  </p:cSld>
  <p:clrMapOvr>
    <a:masterClrMapping/>
  </p:clrMapOvr>
</p:sld>
</file>

<file path=ppt/theme/theme1.xml><?xml version="1.0" encoding="utf-8"?>
<a:theme xmlns:a="http://schemas.openxmlformats.org/drawingml/2006/main" name="Standard_Presentation-2016">
  <a:themeElements>
    <a:clrScheme name="INL 2016">
      <a:dk1>
        <a:srgbClr val="000000"/>
      </a:dk1>
      <a:lt1>
        <a:srgbClr val="FFFFFF"/>
      </a:lt1>
      <a:dk2>
        <a:srgbClr val="005875"/>
      </a:dk2>
      <a:lt2>
        <a:srgbClr val="808080"/>
      </a:lt2>
      <a:accent1>
        <a:srgbClr val="7895A4"/>
      </a:accent1>
      <a:accent2>
        <a:srgbClr val="8B9E6C"/>
      </a:accent2>
      <a:accent3>
        <a:srgbClr val="BFB896"/>
      </a:accent3>
      <a:accent4>
        <a:srgbClr val="ECE09C"/>
      </a:accent4>
      <a:accent5>
        <a:srgbClr val="DDDDDD"/>
      </a:accent5>
      <a:accent6>
        <a:srgbClr val="FFFFFF"/>
      </a:accent6>
      <a:hlink>
        <a:srgbClr val="7895A4"/>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_Presentation-2016" id="{AA70F70C-FE74-4105-B56D-A478567CF02D}" vid="{32DB2BA5-14E2-4538-A7F0-90025315B3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C255676BE044408856C5C66FC5842F" ma:contentTypeVersion="0" ma:contentTypeDescription="Create a new document." ma:contentTypeScope="" ma:versionID="6e87924a3c1adc4a425af901172f9f59">
  <xsd:schema xmlns:xsd="http://www.w3.org/2001/XMLSchema" xmlns:xs="http://www.w3.org/2001/XMLSchema" xmlns:p="http://schemas.microsoft.com/office/2006/metadata/properties" targetNamespace="http://schemas.microsoft.com/office/2006/metadata/properties" ma:root="true" ma:fieldsID="06e0e3112098b4d1518554ee266199a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F6FEB2-2A2B-42C0-A0BE-DB6FCB8EBCAE}">
  <ds:schemaRefs>
    <ds:schemaRef ds:uri="http://schemas.microsoft.com/office/2006/documentManagement/types"/>
    <ds:schemaRef ds:uri="http://purl.org/dc/dcmitype/"/>
    <ds:schemaRef ds:uri="http://purl.org/dc/term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A4C2D5B-5EF2-4373-B421-BF98377A1311}">
  <ds:schemaRefs>
    <ds:schemaRef ds:uri="http://schemas.microsoft.com/sharepoint/v3/contenttype/forms"/>
  </ds:schemaRefs>
</ds:datastoreItem>
</file>

<file path=customXml/itemProps3.xml><?xml version="1.0" encoding="utf-8"?>
<ds:datastoreItem xmlns:ds="http://schemas.openxmlformats.org/officeDocument/2006/customXml" ds:itemID="{4E0BEE9E-377C-4E91-A7FC-4AE45A2EDF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Standard_Presentation-2016</Template>
  <TotalTime>769</TotalTime>
  <Words>704</Words>
  <Application>Microsoft Office PowerPoint</Application>
  <PresentationFormat>On-screen Show (4:3)</PresentationFormat>
  <Paragraphs>62</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ＭＳ Ｐゴシック</vt:lpstr>
      <vt:lpstr>Arial</vt:lpstr>
      <vt:lpstr>Calibri</vt:lpstr>
      <vt:lpstr>Times New Roman</vt:lpstr>
      <vt:lpstr>Standard_Presentation-2016</vt:lpstr>
      <vt:lpstr>Verification and Validation: Theory to Practice</vt:lpstr>
      <vt:lpstr>Way Back When…</vt:lpstr>
      <vt:lpstr>Theory to Practice</vt:lpstr>
      <vt:lpstr>LEU Conversion</vt:lpstr>
      <vt:lpstr>USHPRR</vt:lpstr>
      <vt:lpstr>LEU Conversion of the ATR</vt:lpstr>
      <vt:lpstr>ATR Reactor Vessel Finite Element Model</vt:lpstr>
      <vt:lpstr>Updated ATR Fuel Element Drop Analysis</vt:lpstr>
      <vt:lpstr>Drop Analysis - Continued</vt:lpstr>
      <vt:lpstr>ATR Element After ATR Fresh Fuel Shipping Container Qualification Drop Tests</vt:lpstr>
      <vt:lpstr>Conclusions</vt:lpstr>
    </vt:vector>
  </TitlesOfParts>
  <Company>INL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 Combs</dc:creator>
  <cp:lastModifiedBy>Jeffrey O. Brower</cp:lastModifiedBy>
  <cp:revision>32</cp:revision>
  <cp:lastPrinted>2018-10-11T18:24:36Z</cp:lastPrinted>
  <dcterms:created xsi:type="dcterms:W3CDTF">2016-09-09T18:28:57Z</dcterms:created>
  <dcterms:modified xsi:type="dcterms:W3CDTF">2018-10-19T17:41:21Z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0x01010086C255676BE044408856C5C66FC5842F</vt:lpwstr>
  </property>
</Properties>
</file>